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2"/>
  </p:notesMasterIdLst>
  <p:handoutMasterIdLst>
    <p:handoutMasterId r:id="rId23"/>
  </p:handoutMasterIdLst>
  <p:sldIdLst>
    <p:sldId id="278" r:id="rId5"/>
    <p:sldId id="279" r:id="rId6"/>
    <p:sldId id="280" r:id="rId7"/>
    <p:sldId id="281" r:id="rId8"/>
    <p:sldId id="284" r:id="rId9"/>
    <p:sldId id="282" r:id="rId10"/>
    <p:sldId id="285" r:id="rId11"/>
    <p:sldId id="289" r:id="rId12"/>
    <p:sldId id="294" r:id="rId13"/>
    <p:sldId id="295" r:id="rId14"/>
    <p:sldId id="296" r:id="rId15"/>
    <p:sldId id="297" r:id="rId16"/>
    <p:sldId id="298" r:id="rId17"/>
    <p:sldId id="299" r:id="rId18"/>
    <p:sldId id="290" r:id="rId19"/>
    <p:sldId id="292" r:id="rId20"/>
    <p:sldId id="293" r:id="rId21"/>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gul" initials="R" lastIdx="2" clrIdx="0">
    <p:extLst>
      <p:ext uri="{19B8F6BF-5375-455C-9EA6-DF929625EA0E}">
        <p15:presenceInfo xmlns:p15="http://schemas.microsoft.com/office/powerpoint/2012/main" userId="Ragu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6" d="100"/>
          <a:sy n="86" d="100"/>
        </p:scale>
        <p:origin x="562" y="67"/>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10/17/2023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tmp"/><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tmp"/><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tmp"/><Relationship Id="rId1" Type="http://schemas.openxmlformats.org/officeDocument/2006/relationships/slideLayout" Target="../slideLayouts/slideLayout3.xml"/><Relationship Id="rId5" Type="http://schemas.openxmlformats.org/officeDocument/2006/relationships/image" Target="../media/image42.jpeg"/><Relationship Id="rId4" Type="http://schemas.openxmlformats.org/officeDocument/2006/relationships/image" Target="../media/image46.tmp"/></Relationships>
</file>

<file path=ppt/slides/_rels/slide1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tmp"/><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tmp"/><Relationship Id="rId5" Type="http://schemas.openxmlformats.org/officeDocument/2006/relationships/image" Target="../media/image53.tmp"/><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12.xml"/><Relationship Id="rId5" Type="http://schemas.openxmlformats.org/officeDocument/2006/relationships/image" Target="../media/image60.jpe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6.xml"/><Relationship Id="rId5" Type="http://schemas.openxmlformats.org/officeDocument/2006/relationships/image" Target="../media/image23.jp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jpeg"/><Relationship Id="rId1" Type="http://schemas.openxmlformats.org/officeDocument/2006/relationships/slideLayout" Target="../slideLayouts/slideLayout11.xml"/><Relationship Id="rId4" Type="http://schemas.openxmlformats.org/officeDocument/2006/relationships/image" Target="../media/image33.tmp"/></Relationships>
</file>

<file path=ppt/slides/_rels/slide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1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698811" y="142042"/>
            <a:ext cx="6684885" cy="2512381"/>
          </a:xfrm>
        </p:spPr>
        <p:txBody>
          <a:bodyPr/>
          <a:lstStyle/>
          <a:p>
            <a:pPr algn="ctr"/>
            <a:r>
              <a:rPr lang="en-US" sz="4400" dirty="0">
                <a:latin typeface="Algerian" panose="04020705040A02060702" pitchFamily="82" charset="0"/>
              </a:rPr>
              <a:t>Data Analysis </a:t>
            </a:r>
            <a:br>
              <a:rPr lang="en-US" sz="4400" dirty="0">
                <a:latin typeface="Algerian" panose="04020705040A02060702" pitchFamily="82" charset="0"/>
              </a:rPr>
            </a:br>
            <a:r>
              <a:rPr lang="en-US" sz="4400" dirty="0">
                <a:latin typeface="Algerian" panose="04020705040A02060702" pitchFamily="82" charset="0"/>
              </a:rPr>
              <a:t>on </a:t>
            </a:r>
            <a:br>
              <a:rPr lang="en-US" sz="4400" dirty="0">
                <a:latin typeface="Algerian" panose="04020705040A02060702" pitchFamily="82" charset="0"/>
              </a:rPr>
            </a:br>
            <a:r>
              <a:rPr lang="en-US" sz="5400" dirty="0">
                <a:latin typeface="Algerian" panose="04020705040A02060702" pitchFamily="82" charset="0"/>
              </a:rPr>
              <a:t>TMDB Movie data </a:t>
            </a:r>
            <a:endParaRPr lang="en-IN" sz="5400" dirty="0">
              <a:latin typeface="Algerian" panose="04020705040A02060702" pitchFamily="82" charset="0"/>
            </a:endParaRP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7799949" y="2734318"/>
            <a:ext cx="1583747" cy="562131"/>
          </a:xfrm>
        </p:spPr>
        <p:txBody>
          <a:bodyPr/>
          <a:lstStyle/>
          <a:p>
            <a:r>
              <a:rPr lang="en-US" dirty="0">
                <a:latin typeface="Algerian" panose="04020705040A02060702" pitchFamily="82" charset="0"/>
              </a:rPr>
              <a:t>RAGUL S</a:t>
            </a:r>
          </a:p>
        </p:txBody>
      </p:sp>
      <p:pic>
        <p:nvPicPr>
          <p:cNvPr id="4" name="Picture 3">
            <a:extLst>
              <a:ext uri="{FF2B5EF4-FFF2-40B4-BE49-F238E27FC236}">
                <a16:creationId xmlns:a16="http://schemas.microsoft.com/office/drawing/2014/main" id="{447C2B28-5B11-40A2-94F0-6263755031DC}"/>
              </a:ext>
            </a:extLst>
          </p:cNvPr>
          <p:cNvPicPr>
            <a:picLocks noChangeAspect="1"/>
          </p:cNvPicPr>
          <p:nvPr/>
        </p:nvPicPr>
        <p:blipFill>
          <a:blip r:embed="rId3"/>
          <a:stretch>
            <a:fillRect/>
          </a:stretch>
        </p:blipFill>
        <p:spPr>
          <a:xfrm>
            <a:off x="0" y="4797742"/>
            <a:ext cx="2911530" cy="2060258"/>
          </a:xfrm>
          <a:prstGeom prst="rect">
            <a:avLst/>
          </a:prstGeom>
        </p:spPr>
      </p:pic>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FBA973-5375-CBC4-90EC-2F1C04DD0E87}"/>
              </a:ext>
            </a:extLst>
          </p:cNvPr>
          <p:cNvSpPr>
            <a:spLocks noGrp="1"/>
          </p:cNvSpPr>
          <p:nvPr>
            <p:ph type="title"/>
          </p:nvPr>
        </p:nvSpPr>
        <p:spPr>
          <a:xfrm>
            <a:off x="3416660" y="0"/>
            <a:ext cx="2273926" cy="683581"/>
          </a:xfrm>
        </p:spPr>
        <p:txBody>
          <a:bodyPr/>
          <a:lstStyle/>
          <a:p>
            <a:r>
              <a:rPr lang="en-US" dirty="0">
                <a:latin typeface="Algerian" panose="04020705040A02060702" pitchFamily="82" charset="0"/>
              </a:rPr>
              <a:t>Task 7</a:t>
            </a:r>
            <a:endParaRPr lang="en-IN" dirty="0">
              <a:latin typeface="Algerian" panose="04020705040A02060702" pitchFamily="82" charset="0"/>
            </a:endParaRPr>
          </a:p>
        </p:txBody>
      </p:sp>
      <p:sp>
        <p:nvSpPr>
          <p:cNvPr id="5" name="TextBox 4">
            <a:extLst>
              <a:ext uri="{FF2B5EF4-FFF2-40B4-BE49-F238E27FC236}">
                <a16:creationId xmlns:a16="http://schemas.microsoft.com/office/drawing/2014/main" id="{16940C3C-FAD3-4DF6-6D46-826FBB4453D8}"/>
              </a:ext>
            </a:extLst>
          </p:cNvPr>
          <p:cNvSpPr txBox="1"/>
          <p:nvPr/>
        </p:nvSpPr>
        <p:spPr>
          <a:xfrm>
            <a:off x="3416660" y="683581"/>
            <a:ext cx="8407153"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How are popularities of movies related with the movie budgets ? Are they correlated or totally uncorrelated with each other?</a:t>
            </a:r>
            <a:endParaRPr lang="en-IN" sz="2000" dirty="0">
              <a:solidFill>
                <a:schemeClr val="accent6"/>
              </a:solidFill>
              <a:latin typeface="Algerian" panose="04020705040A02060702" pitchFamily="82" charset="0"/>
            </a:endParaRPr>
          </a:p>
        </p:txBody>
      </p:sp>
      <p:pic>
        <p:nvPicPr>
          <p:cNvPr id="5122" name="Picture 2">
            <a:extLst>
              <a:ext uri="{FF2B5EF4-FFF2-40B4-BE49-F238E27FC236}">
                <a16:creationId xmlns:a16="http://schemas.microsoft.com/office/drawing/2014/main" id="{981ADF2C-2271-4F5C-4D9B-1361E02AB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425" y="2592280"/>
            <a:ext cx="6823876" cy="4265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AE5076-77CE-4C38-7D2B-1C70DD1D7751}"/>
              </a:ext>
            </a:extLst>
          </p:cNvPr>
          <p:cNvPicPr>
            <a:picLocks noChangeAspect="1"/>
          </p:cNvPicPr>
          <p:nvPr/>
        </p:nvPicPr>
        <p:blipFill rotWithShape="1">
          <a:blip r:embed="rId3"/>
          <a:srcRect l="17621" t="37309" r="51068" b="44782"/>
          <a:stretch/>
        </p:blipFill>
        <p:spPr>
          <a:xfrm>
            <a:off x="6096000" y="1411550"/>
            <a:ext cx="3817398" cy="1180730"/>
          </a:xfrm>
          <a:prstGeom prst="rect">
            <a:avLst/>
          </a:prstGeom>
        </p:spPr>
      </p:pic>
      <p:sp>
        <p:nvSpPr>
          <p:cNvPr id="10" name="TextBox 9">
            <a:extLst>
              <a:ext uri="{FF2B5EF4-FFF2-40B4-BE49-F238E27FC236}">
                <a16:creationId xmlns:a16="http://schemas.microsoft.com/office/drawing/2014/main" id="{F482E1B2-5208-AE21-1337-4FCA68E2E849}"/>
              </a:ext>
            </a:extLst>
          </p:cNvPr>
          <p:cNvSpPr txBox="1"/>
          <p:nvPr/>
        </p:nvSpPr>
        <p:spPr>
          <a:xfrm>
            <a:off x="0" y="4862998"/>
            <a:ext cx="3591018" cy="1323439"/>
          </a:xfrm>
          <a:prstGeom prst="rect">
            <a:avLst/>
          </a:prstGeom>
          <a:noFill/>
        </p:spPr>
        <p:txBody>
          <a:bodyPr wrap="square" rtlCol="0">
            <a:spAutoFit/>
          </a:bodyPr>
          <a:lstStyle/>
          <a:p>
            <a:r>
              <a:rPr lang="en-US" sz="2000" dirty="0">
                <a:solidFill>
                  <a:srgbClr val="FF0000"/>
                </a:solidFill>
                <a:latin typeface="Algerian" panose="04020705040A02060702" pitchFamily="82" charset="0"/>
              </a:rPr>
              <a:t>Popularities and budgets have a positive correlation and a weak correlation</a:t>
            </a:r>
            <a:endParaRPr lang="en-IN" sz="2000" dirty="0">
              <a:solidFill>
                <a:srgbClr val="FF0000"/>
              </a:solidFill>
              <a:latin typeface="Algerian" panose="04020705040A02060702" pitchFamily="82" charset="0"/>
            </a:endParaRPr>
          </a:p>
        </p:txBody>
      </p:sp>
      <p:pic>
        <p:nvPicPr>
          <p:cNvPr id="5124" name="Picture 4" descr="20 Most Profitable Movies Of All Time Compared To Budget">
            <a:extLst>
              <a:ext uri="{FF2B5EF4-FFF2-40B4-BE49-F238E27FC236}">
                <a16:creationId xmlns:a16="http://schemas.microsoft.com/office/drawing/2014/main" id="{8D97305A-3E3C-5153-6885-2925F2260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1" y="322566"/>
            <a:ext cx="3416660" cy="273605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4">
            <a:extLst>
              <a:ext uri="{FF2B5EF4-FFF2-40B4-BE49-F238E27FC236}">
                <a16:creationId xmlns:a16="http://schemas.microsoft.com/office/drawing/2014/main" id="{9BA1E01F-2918-918B-95D7-4F60F276840E}"/>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10</a:t>
            </a:fld>
            <a:endParaRPr lang="en-US" dirty="0"/>
          </a:p>
        </p:txBody>
      </p:sp>
      <p:pic>
        <p:nvPicPr>
          <p:cNvPr id="8" name="Picture 7">
            <a:extLst>
              <a:ext uri="{FF2B5EF4-FFF2-40B4-BE49-F238E27FC236}">
                <a16:creationId xmlns:a16="http://schemas.microsoft.com/office/drawing/2014/main" id="{05B780CB-A7E6-DF2D-C6AD-4FB79D570E00}"/>
              </a:ext>
            </a:extLst>
          </p:cNvPr>
          <p:cNvPicPr>
            <a:picLocks noChangeAspect="1"/>
          </p:cNvPicPr>
          <p:nvPr/>
        </p:nvPicPr>
        <p:blipFill rotWithShape="1">
          <a:blip r:embed="rId5"/>
          <a:srcRect l="17549" t="41348" r="59596" b="50000"/>
          <a:stretch/>
        </p:blipFill>
        <p:spPr>
          <a:xfrm>
            <a:off x="121335" y="3514190"/>
            <a:ext cx="2786457" cy="570390"/>
          </a:xfrm>
          <a:prstGeom prst="rect">
            <a:avLst/>
          </a:prstGeom>
        </p:spPr>
      </p:pic>
    </p:spTree>
    <p:extLst>
      <p:ext uri="{BB962C8B-B14F-4D97-AF65-F5344CB8AC3E}">
        <p14:creationId xmlns:p14="http://schemas.microsoft.com/office/powerpoint/2010/main" val="3465660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B7A0-88E4-250A-9DB4-5A06E0D01E81}"/>
              </a:ext>
            </a:extLst>
          </p:cNvPr>
          <p:cNvSpPr>
            <a:spLocks noGrp="1"/>
          </p:cNvSpPr>
          <p:nvPr>
            <p:ph type="title"/>
          </p:nvPr>
        </p:nvSpPr>
        <p:spPr>
          <a:xfrm>
            <a:off x="3402725" y="-1357"/>
            <a:ext cx="2523513" cy="707887"/>
          </a:xfrm>
        </p:spPr>
        <p:txBody>
          <a:bodyPr/>
          <a:lstStyle/>
          <a:p>
            <a:r>
              <a:rPr lang="en-US" dirty="0">
                <a:latin typeface="Algerian" panose="04020705040A02060702" pitchFamily="82" charset="0"/>
              </a:rPr>
              <a:t>Task 8</a:t>
            </a:r>
            <a:endParaRPr lang="en-IN" dirty="0">
              <a:latin typeface="Algerian" panose="04020705040A02060702" pitchFamily="82" charset="0"/>
            </a:endParaRPr>
          </a:p>
        </p:txBody>
      </p:sp>
      <p:sp>
        <p:nvSpPr>
          <p:cNvPr id="4" name="TextBox 3">
            <a:extLst>
              <a:ext uri="{FF2B5EF4-FFF2-40B4-BE49-F238E27FC236}">
                <a16:creationId xmlns:a16="http://schemas.microsoft.com/office/drawing/2014/main" id="{4795125C-8EDF-E22C-7CBA-E3DDD87C4319}"/>
              </a:ext>
            </a:extLst>
          </p:cNvPr>
          <p:cNvSpPr txBox="1"/>
          <p:nvPr/>
        </p:nvSpPr>
        <p:spPr>
          <a:xfrm>
            <a:off x="3416660" y="683581"/>
            <a:ext cx="8407153" cy="707886"/>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Identify and display all the names of Production companies along with the number of times they appear in dataset.</a:t>
            </a:r>
            <a:endParaRPr lang="en-IN" sz="2000" dirty="0">
              <a:solidFill>
                <a:schemeClr val="accent6"/>
              </a:solidFill>
              <a:latin typeface="Algerian" panose="04020705040A02060702" pitchFamily="82" charset="0"/>
            </a:endParaRPr>
          </a:p>
        </p:txBody>
      </p:sp>
      <p:pic>
        <p:nvPicPr>
          <p:cNvPr id="11" name="Picture 10">
            <a:extLst>
              <a:ext uri="{FF2B5EF4-FFF2-40B4-BE49-F238E27FC236}">
                <a16:creationId xmlns:a16="http://schemas.microsoft.com/office/drawing/2014/main" id="{BAAF7401-3009-C795-ADE9-180256F89DC6}"/>
              </a:ext>
            </a:extLst>
          </p:cNvPr>
          <p:cNvPicPr>
            <a:picLocks noChangeAspect="1"/>
          </p:cNvPicPr>
          <p:nvPr/>
        </p:nvPicPr>
        <p:blipFill rotWithShape="1">
          <a:blip r:embed="rId2"/>
          <a:srcRect l="17373" t="34331" r="10190" b="2292"/>
          <a:stretch/>
        </p:blipFill>
        <p:spPr>
          <a:xfrm>
            <a:off x="3416661" y="1391467"/>
            <a:ext cx="8602680" cy="4178461"/>
          </a:xfrm>
          <a:prstGeom prst="rect">
            <a:avLst/>
          </a:prstGeom>
        </p:spPr>
      </p:pic>
      <p:sp>
        <p:nvSpPr>
          <p:cNvPr id="12" name="TextBox 11">
            <a:extLst>
              <a:ext uri="{FF2B5EF4-FFF2-40B4-BE49-F238E27FC236}">
                <a16:creationId xmlns:a16="http://schemas.microsoft.com/office/drawing/2014/main" id="{7178F348-6352-92D9-380B-919DC479C16A}"/>
              </a:ext>
            </a:extLst>
          </p:cNvPr>
          <p:cNvSpPr txBox="1"/>
          <p:nvPr/>
        </p:nvSpPr>
        <p:spPr>
          <a:xfrm>
            <a:off x="5787342" y="5928302"/>
            <a:ext cx="6231998" cy="584775"/>
          </a:xfrm>
          <a:prstGeom prst="rect">
            <a:avLst/>
          </a:prstGeom>
          <a:noFill/>
        </p:spPr>
        <p:txBody>
          <a:bodyPr wrap="square" rtlCol="0">
            <a:spAutoFit/>
          </a:bodyPr>
          <a:lstStyle/>
          <a:p>
            <a:r>
              <a:rPr lang="en-US" sz="3200" dirty="0">
                <a:solidFill>
                  <a:srgbClr val="FF0000"/>
                </a:solidFill>
                <a:latin typeface="Algerian" panose="04020705040A02060702" pitchFamily="82" charset="0"/>
              </a:rPr>
              <a:t>Number of records : 2633</a:t>
            </a:r>
          </a:p>
        </p:txBody>
      </p:sp>
      <p:pic>
        <p:nvPicPr>
          <p:cNvPr id="11266" name="Picture 2" descr="Paramount Pictures logo: History, Meaning and Evolution | Turbologo">
            <a:extLst>
              <a:ext uri="{FF2B5EF4-FFF2-40B4-BE49-F238E27FC236}">
                <a16:creationId xmlns:a16="http://schemas.microsoft.com/office/drawing/2014/main" id="{E6BB3623-0E94-CDAE-998D-9E0C74342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8097"/>
            <a:ext cx="3416661" cy="241910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Open Standards Finds Unlikely Sector of Growth in the World of Cinema">
            <a:extLst>
              <a:ext uri="{FF2B5EF4-FFF2-40B4-BE49-F238E27FC236}">
                <a16:creationId xmlns:a16="http://schemas.microsoft.com/office/drawing/2014/main" id="{8F14781B-D87B-39DD-0375-3E296B1F0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37" y="320233"/>
            <a:ext cx="3265516" cy="2053929"/>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24">
            <a:extLst>
              <a:ext uri="{FF2B5EF4-FFF2-40B4-BE49-F238E27FC236}">
                <a16:creationId xmlns:a16="http://schemas.microsoft.com/office/drawing/2014/main" id="{949EF29E-B1AC-6554-71F3-6A093E1F4E08}"/>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157951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8B9130-3C68-190A-096B-51B424ACA82D}"/>
              </a:ext>
            </a:extLst>
          </p:cNvPr>
          <p:cNvSpPr>
            <a:spLocks noGrp="1"/>
          </p:cNvSpPr>
          <p:nvPr>
            <p:ph type="title"/>
          </p:nvPr>
        </p:nvSpPr>
        <p:spPr>
          <a:xfrm>
            <a:off x="3402725" y="-1357"/>
            <a:ext cx="2523513" cy="707887"/>
          </a:xfrm>
        </p:spPr>
        <p:txBody>
          <a:bodyPr/>
          <a:lstStyle/>
          <a:p>
            <a:r>
              <a:rPr lang="en-US" dirty="0">
                <a:latin typeface="Algerian" panose="04020705040A02060702" pitchFamily="82" charset="0"/>
              </a:rPr>
              <a:t>Task 9</a:t>
            </a:r>
            <a:endParaRPr lang="en-IN" dirty="0">
              <a:latin typeface="Algerian" panose="04020705040A02060702" pitchFamily="82" charset="0"/>
            </a:endParaRPr>
          </a:p>
        </p:txBody>
      </p:sp>
      <p:sp>
        <p:nvSpPr>
          <p:cNvPr id="4" name="TextBox 3">
            <a:extLst>
              <a:ext uri="{FF2B5EF4-FFF2-40B4-BE49-F238E27FC236}">
                <a16:creationId xmlns:a16="http://schemas.microsoft.com/office/drawing/2014/main" id="{4BB15CBA-5458-D411-57A2-DE731DB8F29A}"/>
              </a:ext>
            </a:extLst>
          </p:cNvPr>
          <p:cNvSpPr txBox="1"/>
          <p:nvPr/>
        </p:nvSpPr>
        <p:spPr>
          <a:xfrm>
            <a:off x="3416660" y="683581"/>
            <a:ext cx="8407153"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display the names of top 25 production companies based on the number of movies they have produced in descending order of the number of movies produced</a:t>
            </a:r>
            <a:endParaRPr lang="en-IN" sz="2000" dirty="0">
              <a:solidFill>
                <a:schemeClr val="accent6"/>
              </a:solidFill>
              <a:latin typeface="Algerian" panose="04020705040A02060702" pitchFamily="82" charset="0"/>
            </a:endParaRPr>
          </a:p>
        </p:txBody>
      </p:sp>
      <p:pic>
        <p:nvPicPr>
          <p:cNvPr id="6" name="Picture 5">
            <a:extLst>
              <a:ext uri="{FF2B5EF4-FFF2-40B4-BE49-F238E27FC236}">
                <a16:creationId xmlns:a16="http://schemas.microsoft.com/office/drawing/2014/main" id="{3C3A99C1-0FF7-E62B-F2BF-ED4ABE8CD106}"/>
              </a:ext>
            </a:extLst>
          </p:cNvPr>
          <p:cNvPicPr>
            <a:picLocks noChangeAspect="1"/>
          </p:cNvPicPr>
          <p:nvPr/>
        </p:nvPicPr>
        <p:blipFill rotWithShape="1">
          <a:blip r:embed="rId2"/>
          <a:srcRect l="17373" t="34152" r="25285"/>
          <a:stretch/>
        </p:blipFill>
        <p:spPr>
          <a:xfrm>
            <a:off x="0" y="2412442"/>
            <a:ext cx="4421762" cy="2919055"/>
          </a:xfrm>
          <a:prstGeom prst="rect">
            <a:avLst/>
          </a:prstGeom>
        </p:spPr>
      </p:pic>
      <p:pic>
        <p:nvPicPr>
          <p:cNvPr id="10242" name="Picture 2">
            <a:extLst>
              <a:ext uri="{FF2B5EF4-FFF2-40B4-BE49-F238E27FC236}">
                <a16:creationId xmlns:a16="http://schemas.microsoft.com/office/drawing/2014/main" id="{0EC603FB-C97A-DDBE-6606-52034A597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762" y="2880630"/>
            <a:ext cx="7770238" cy="39773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B8653AA-DFFC-3E83-B39C-B913C7166C56}"/>
              </a:ext>
            </a:extLst>
          </p:cNvPr>
          <p:cNvPicPr>
            <a:picLocks noChangeAspect="1"/>
          </p:cNvPicPr>
          <p:nvPr/>
        </p:nvPicPr>
        <p:blipFill rotWithShape="1">
          <a:blip r:embed="rId4"/>
          <a:srcRect l="17470" t="35736" r="41803" b="55837"/>
          <a:stretch/>
        </p:blipFill>
        <p:spPr>
          <a:xfrm>
            <a:off x="4849793" y="1873430"/>
            <a:ext cx="5683169" cy="835046"/>
          </a:xfrm>
          <a:prstGeom prst="rect">
            <a:avLst/>
          </a:prstGeom>
        </p:spPr>
      </p:pic>
      <p:sp>
        <p:nvSpPr>
          <p:cNvPr id="9" name="TextBox 8">
            <a:extLst>
              <a:ext uri="{FF2B5EF4-FFF2-40B4-BE49-F238E27FC236}">
                <a16:creationId xmlns:a16="http://schemas.microsoft.com/office/drawing/2014/main" id="{787927FB-BC0C-A028-F7EE-6F7E1A6EF83D}"/>
              </a:ext>
            </a:extLst>
          </p:cNvPr>
          <p:cNvSpPr txBox="1"/>
          <p:nvPr/>
        </p:nvSpPr>
        <p:spPr>
          <a:xfrm>
            <a:off x="367695" y="5494584"/>
            <a:ext cx="2681270" cy="1200329"/>
          </a:xfrm>
          <a:prstGeom prst="rect">
            <a:avLst/>
          </a:prstGeom>
          <a:noFill/>
        </p:spPr>
        <p:txBody>
          <a:bodyPr wrap="square" rtlCol="0">
            <a:spAutoFit/>
          </a:bodyPr>
          <a:lstStyle/>
          <a:p>
            <a:r>
              <a:rPr lang="en-US" sz="2400" dirty="0">
                <a:solidFill>
                  <a:srgbClr val="FF0000"/>
                </a:solidFill>
                <a:latin typeface="Algerian" panose="04020705040A02060702" pitchFamily="82" charset="0"/>
              </a:rPr>
              <a:t>Paramount has higher number of movies</a:t>
            </a:r>
            <a:endParaRPr lang="en-IN" sz="2400" dirty="0">
              <a:solidFill>
                <a:srgbClr val="FF0000"/>
              </a:solidFill>
              <a:latin typeface="Algerian" panose="04020705040A02060702" pitchFamily="82" charset="0"/>
            </a:endParaRPr>
          </a:p>
        </p:txBody>
      </p:sp>
      <p:pic>
        <p:nvPicPr>
          <p:cNvPr id="10" name="Picture 2" descr="Paramount Pictures logo: History, Meaning and Evolution | Turbologo">
            <a:extLst>
              <a:ext uri="{FF2B5EF4-FFF2-40B4-BE49-F238E27FC236}">
                <a16:creationId xmlns:a16="http://schemas.microsoft.com/office/drawing/2014/main" id="{51517205-4BB6-6953-9F1D-9606D282FE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667"/>
            <a:ext cx="3416661" cy="24191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24">
            <a:extLst>
              <a:ext uri="{FF2B5EF4-FFF2-40B4-BE49-F238E27FC236}">
                <a16:creationId xmlns:a16="http://schemas.microsoft.com/office/drawing/2014/main" id="{4994BBF7-ECC5-2C0E-8C37-8A1B359B4FB6}"/>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12</a:t>
            </a:fld>
            <a:endParaRPr lang="en-US" dirty="0"/>
          </a:p>
        </p:txBody>
      </p:sp>
    </p:spTree>
    <p:extLst>
      <p:ext uri="{BB962C8B-B14F-4D97-AF65-F5344CB8AC3E}">
        <p14:creationId xmlns:p14="http://schemas.microsoft.com/office/powerpoint/2010/main" val="3756857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176DB2-DC6E-162A-DD7F-E5E9AABF063E}"/>
              </a:ext>
            </a:extLst>
          </p:cNvPr>
          <p:cNvSpPr>
            <a:spLocks noGrp="1"/>
          </p:cNvSpPr>
          <p:nvPr>
            <p:ph type="title"/>
          </p:nvPr>
        </p:nvSpPr>
        <p:spPr>
          <a:xfrm>
            <a:off x="3402725" y="-1357"/>
            <a:ext cx="2523513" cy="707887"/>
          </a:xfrm>
        </p:spPr>
        <p:txBody>
          <a:bodyPr/>
          <a:lstStyle/>
          <a:p>
            <a:r>
              <a:rPr lang="en-US" dirty="0">
                <a:latin typeface="Algerian" panose="04020705040A02060702" pitchFamily="82" charset="0"/>
              </a:rPr>
              <a:t>Task 10</a:t>
            </a:r>
            <a:endParaRPr lang="en-IN" dirty="0">
              <a:latin typeface="Algerian" panose="04020705040A02060702" pitchFamily="82" charset="0"/>
            </a:endParaRPr>
          </a:p>
        </p:txBody>
      </p:sp>
      <p:sp>
        <p:nvSpPr>
          <p:cNvPr id="4" name="TextBox 3">
            <a:extLst>
              <a:ext uri="{FF2B5EF4-FFF2-40B4-BE49-F238E27FC236}">
                <a16:creationId xmlns:a16="http://schemas.microsoft.com/office/drawing/2014/main" id="{6A49158B-0879-B3B5-F767-5AA77CE3DD89}"/>
              </a:ext>
            </a:extLst>
          </p:cNvPr>
          <p:cNvSpPr txBox="1"/>
          <p:nvPr/>
        </p:nvSpPr>
        <p:spPr>
          <a:xfrm>
            <a:off x="3416660" y="683581"/>
            <a:ext cx="8407153"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Sort the data in descending order based on revenue and filter top 500 movies . Find the measures of central tendencies using </a:t>
            </a:r>
          </a:p>
        </p:txBody>
      </p:sp>
      <p:sp>
        <p:nvSpPr>
          <p:cNvPr id="5" name="TextBox 4">
            <a:extLst>
              <a:ext uri="{FF2B5EF4-FFF2-40B4-BE49-F238E27FC236}">
                <a16:creationId xmlns:a16="http://schemas.microsoft.com/office/drawing/2014/main" id="{EC34F4F8-D331-93A1-8EA1-B82A1CB52246}"/>
              </a:ext>
            </a:extLst>
          </p:cNvPr>
          <p:cNvSpPr txBox="1"/>
          <p:nvPr/>
        </p:nvSpPr>
        <p:spPr>
          <a:xfrm>
            <a:off x="5907183" y="1448365"/>
            <a:ext cx="1882579"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solidFill>
                <a:latin typeface="Algerian" panose="04020705040A02060702" pitchFamily="82" charset="0"/>
              </a:rPr>
              <a:t>Budget</a:t>
            </a:r>
          </a:p>
          <a:p>
            <a:pPr marL="285750" indent="-285750">
              <a:buFont typeface="Arial" panose="020B0604020202020204" pitchFamily="34" charset="0"/>
              <a:buChar char="•"/>
            </a:pPr>
            <a:r>
              <a:rPr lang="en-US" dirty="0">
                <a:solidFill>
                  <a:schemeClr val="accent6"/>
                </a:solidFill>
                <a:latin typeface="Algerian" panose="04020705040A02060702" pitchFamily="82" charset="0"/>
              </a:rPr>
              <a:t>Revenue</a:t>
            </a:r>
          </a:p>
          <a:p>
            <a:pPr marL="285750" indent="-285750">
              <a:buFont typeface="Arial" panose="020B0604020202020204" pitchFamily="34" charset="0"/>
              <a:buChar char="•"/>
            </a:pPr>
            <a:r>
              <a:rPr lang="en-US" dirty="0">
                <a:solidFill>
                  <a:schemeClr val="accent6"/>
                </a:solidFill>
                <a:latin typeface="Algerian" panose="04020705040A02060702" pitchFamily="82" charset="0"/>
              </a:rPr>
              <a:t>Run time</a:t>
            </a:r>
            <a:endParaRPr lang="en-IN" dirty="0">
              <a:solidFill>
                <a:schemeClr val="accent6"/>
              </a:solidFill>
              <a:latin typeface="Algerian" panose="04020705040A02060702" pitchFamily="82" charset="0"/>
            </a:endParaRPr>
          </a:p>
        </p:txBody>
      </p:sp>
      <p:pic>
        <p:nvPicPr>
          <p:cNvPr id="9" name="Picture 8">
            <a:extLst>
              <a:ext uri="{FF2B5EF4-FFF2-40B4-BE49-F238E27FC236}">
                <a16:creationId xmlns:a16="http://schemas.microsoft.com/office/drawing/2014/main" id="{1E0C4B01-981D-DC82-02C9-905294A58E6F}"/>
              </a:ext>
            </a:extLst>
          </p:cNvPr>
          <p:cNvPicPr>
            <a:picLocks noChangeAspect="1"/>
          </p:cNvPicPr>
          <p:nvPr/>
        </p:nvPicPr>
        <p:blipFill rotWithShape="1">
          <a:blip r:embed="rId2"/>
          <a:srcRect l="17373" t="34152" r="10000"/>
          <a:stretch/>
        </p:blipFill>
        <p:spPr>
          <a:xfrm>
            <a:off x="-11343" y="2516687"/>
            <a:ext cx="8854634" cy="4341313"/>
          </a:xfrm>
          <a:prstGeom prst="rect">
            <a:avLst/>
          </a:prstGeom>
        </p:spPr>
      </p:pic>
      <p:pic>
        <p:nvPicPr>
          <p:cNvPr id="11" name="Picture 10">
            <a:extLst>
              <a:ext uri="{FF2B5EF4-FFF2-40B4-BE49-F238E27FC236}">
                <a16:creationId xmlns:a16="http://schemas.microsoft.com/office/drawing/2014/main" id="{5CE0F40A-FC10-4D95-51FE-141F0333EC67}"/>
              </a:ext>
            </a:extLst>
          </p:cNvPr>
          <p:cNvPicPr>
            <a:picLocks noChangeAspect="1"/>
          </p:cNvPicPr>
          <p:nvPr/>
        </p:nvPicPr>
        <p:blipFill rotWithShape="1">
          <a:blip r:embed="rId3"/>
          <a:srcRect l="17564" t="43811" r="62974" b="16337"/>
          <a:stretch/>
        </p:blipFill>
        <p:spPr>
          <a:xfrm>
            <a:off x="8854634" y="3350718"/>
            <a:ext cx="3167369" cy="3507282"/>
          </a:xfrm>
          <a:prstGeom prst="rect">
            <a:avLst/>
          </a:prstGeom>
        </p:spPr>
      </p:pic>
      <p:pic>
        <p:nvPicPr>
          <p:cNvPr id="9218" name="Picture 2" descr="Central Tendency - Definition, Measures of Central Tendency">
            <a:extLst>
              <a:ext uri="{FF2B5EF4-FFF2-40B4-BE49-F238E27FC236}">
                <a16:creationId xmlns:a16="http://schemas.microsoft.com/office/drawing/2014/main" id="{FAAD9742-7E1C-0990-1B04-0B2099817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7"/>
            <a:ext cx="3402725" cy="1700601"/>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4">
            <a:extLst>
              <a:ext uri="{FF2B5EF4-FFF2-40B4-BE49-F238E27FC236}">
                <a16:creationId xmlns:a16="http://schemas.microsoft.com/office/drawing/2014/main" id="{DD0E1117-27EF-6BFC-01B0-17E1DFCAAED6}"/>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4165984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A550D7-8048-9925-C4DD-330177DCFC01}"/>
              </a:ext>
            </a:extLst>
          </p:cNvPr>
          <p:cNvSpPr>
            <a:spLocks noGrp="1"/>
          </p:cNvSpPr>
          <p:nvPr>
            <p:ph type="title"/>
          </p:nvPr>
        </p:nvSpPr>
        <p:spPr>
          <a:xfrm>
            <a:off x="3402725" y="-1357"/>
            <a:ext cx="2523513" cy="707887"/>
          </a:xfrm>
        </p:spPr>
        <p:txBody>
          <a:bodyPr/>
          <a:lstStyle/>
          <a:p>
            <a:r>
              <a:rPr lang="en-US" dirty="0">
                <a:latin typeface="Algerian" panose="04020705040A02060702" pitchFamily="82" charset="0"/>
              </a:rPr>
              <a:t>Task 10</a:t>
            </a:r>
            <a:endParaRPr lang="en-IN" dirty="0">
              <a:latin typeface="Algerian" panose="04020705040A02060702" pitchFamily="82" charset="0"/>
            </a:endParaRPr>
          </a:p>
        </p:txBody>
      </p:sp>
      <p:sp>
        <p:nvSpPr>
          <p:cNvPr id="4" name="TextBox 3">
            <a:extLst>
              <a:ext uri="{FF2B5EF4-FFF2-40B4-BE49-F238E27FC236}">
                <a16:creationId xmlns:a16="http://schemas.microsoft.com/office/drawing/2014/main" id="{3559D37C-A8B0-66F4-B34A-707F10486607}"/>
              </a:ext>
            </a:extLst>
          </p:cNvPr>
          <p:cNvSpPr txBox="1"/>
          <p:nvPr/>
        </p:nvSpPr>
        <p:spPr>
          <a:xfrm>
            <a:off x="3416660" y="683581"/>
            <a:ext cx="8407153"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Sort the data in descending order based on revenue and filter top 500 movies . Find the measures of central tendencies using </a:t>
            </a:r>
          </a:p>
        </p:txBody>
      </p:sp>
      <p:sp>
        <p:nvSpPr>
          <p:cNvPr id="5" name="TextBox 4">
            <a:extLst>
              <a:ext uri="{FF2B5EF4-FFF2-40B4-BE49-F238E27FC236}">
                <a16:creationId xmlns:a16="http://schemas.microsoft.com/office/drawing/2014/main" id="{A5213D19-FCF2-D502-EE51-98E7F9AA19D4}"/>
              </a:ext>
            </a:extLst>
          </p:cNvPr>
          <p:cNvSpPr txBox="1"/>
          <p:nvPr/>
        </p:nvSpPr>
        <p:spPr>
          <a:xfrm>
            <a:off x="5907183" y="1448365"/>
            <a:ext cx="4672078"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6"/>
                </a:solidFill>
                <a:latin typeface="Algerian" panose="04020705040A02060702" pitchFamily="82" charset="0"/>
              </a:rPr>
              <a:t>Budget</a:t>
            </a:r>
          </a:p>
          <a:p>
            <a:pPr marL="285750" indent="-285750">
              <a:buFont typeface="Arial" panose="020B0604020202020204" pitchFamily="34" charset="0"/>
              <a:buChar char="•"/>
            </a:pPr>
            <a:r>
              <a:rPr lang="en-US" dirty="0">
                <a:solidFill>
                  <a:schemeClr val="accent6"/>
                </a:solidFill>
                <a:latin typeface="Algerian" panose="04020705040A02060702" pitchFamily="82" charset="0"/>
              </a:rPr>
              <a:t>Revenue</a:t>
            </a:r>
          </a:p>
          <a:p>
            <a:pPr marL="285750" indent="-285750">
              <a:buFont typeface="Arial" panose="020B0604020202020204" pitchFamily="34" charset="0"/>
              <a:buChar char="•"/>
            </a:pPr>
            <a:r>
              <a:rPr lang="en-US" dirty="0">
                <a:solidFill>
                  <a:schemeClr val="accent6"/>
                </a:solidFill>
                <a:latin typeface="Algerian" panose="04020705040A02060702" pitchFamily="82" charset="0"/>
              </a:rPr>
              <a:t>Run time - with outlier analysis</a:t>
            </a:r>
            <a:endParaRPr lang="en-IN" dirty="0">
              <a:solidFill>
                <a:schemeClr val="accent6"/>
              </a:solidFill>
              <a:latin typeface="Algerian" panose="04020705040A02060702" pitchFamily="82" charset="0"/>
            </a:endParaRPr>
          </a:p>
        </p:txBody>
      </p:sp>
      <p:pic>
        <p:nvPicPr>
          <p:cNvPr id="8194" name="Picture 2">
            <a:extLst>
              <a:ext uri="{FF2B5EF4-FFF2-40B4-BE49-F238E27FC236}">
                <a16:creationId xmlns:a16="http://schemas.microsoft.com/office/drawing/2014/main" id="{F2764FA7-596E-532C-290B-2A478C7AE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 y="3842637"/>
            <a:ext cx="3450280" cy="218105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0B894DCC-6BF0-FF76-8C06-3E6135C70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7950" y="3594462"/>
            <a:ext cx="3450280" cy="231124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8A13E10-BEAD-5C03-C484-E253AAACA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025" y="3429000"/>
            <a:ext cx="3906529" cy="25668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5C88F1B-AECD-7F1A-1588-DFEDD65AD039}"/>
              </a:ext>
            </a:extLst>
          </p:cNvPr>
          <p:cNvPicPr>
            <a:picLocks noChangeAspect="1"/>
          </p:cNvPicPr>
          <p:nvPr/>
        </p:nvPicPr>
        <p:blipFill rotWithShape="1">
          <a:blip r:embed="rId5"/>
          <a:srcRect l="17848" t="34152" r="43831" b="44427"/>
          <a:stretch/>
        </p:blipFill>
        <p:spPr>
          <a:xfrm>
            <a:off x="7922917" y="2314499"/>
            <a:ext cx="3744747" cy="1279963"/>
          </a:xfrm>
          <a:prstGeom prst="rect">
            <a:avLst/>
          </a:prstGeom>
        </p:spPr>
      </p:pic>
      <p:pic>
        <p:nvPicPr>
          <p:cNvPr id="9" name="Picture 8">
            <a:extLst>
              <a:ext uri="{FF2B5EF4-FFF2-40B4-BE49-F238E27FC236}">
                <a16:creationId xmlns:a16="http://schemas.microsoft.com/office/drawing/2014/main" id="{E9AAAFC8-9962-7829-6274-38C1B02FED10}"/>
              </a:ext>
            </a:extLst>
          </p:cNvPr>
          <p:cNvPicPr>
            <a:picLocks noChangeAspect="1"/>
          </p:cNvPicPr>
          <p:nvPr/>
        </p:nvPicPr>
        <p:blipFill rotWithShape="1">
          <a:blip r:embed="rId6"/>
          <a:srcRect l="17469" t="37820" r="43451" b="43724"/>
          <a:stretch/>
        </p:blipFill>
        <p:spPr>
          <a:xfrm>
            <a:off x="9716" y="2820587"/>
            <a:ext cx="3393010" cy="1089046"/>
          </a:xfrm>
          <a:prstGeom prst="rect">
            <a:avLst/>
          </a:prstGeom>
        </p:spPr>
      </p:pic>
      <p:pic>
        <p:nvPicPr>
          <p:cNvPr id="11" name="Picture 10">
            <a:extLst>
              <a:ext uri="{FF2B5EF4-FFF2-40B4-BE49-F238E27FC236}">
                <a16:creationId xmlns:a16="http://schemas.microsoft.com/office/drawing/2014/main" id="{D05E2028-00AC-51C7-14AD-582920D3F187}"/>
              </a:ext>
            </a:extLst>
          </p:cNvPr>
          <p:cNvPicPr>
            <a:picLocks noChangeAspect="1"/>
          </p:cNvPicPr>
          <p:nvPr/>
        </p:nvPicPr>
        <p:blipFill rotWithShape="1">
          <a:blip r:embed="rId7"/>
          <a:srcRect l="17753" t="33963" r="43927" b="45098"/>
          <a:stretch/>
        </p:blipFill>
        <p:spPr>
          <a:xfrm>
            <a:off x="3789695" y="2371695"/>
            <a:ext cx="3515073" cy="1279963"/>
          </a:xfrm>
          <a:prstGeom prst="rect">
            <a:avLst/>
          </a:prstGeom>
        </p:spPr>
      </p:pic>
      <p:pic>
        <p:nvPicPr>
          <p:cNvPr id="8200" name="Picture 8" descr="Box plot Juicy Fish Flat icon">
            <a:extLst>
              <a:ext uri="{FF2B5EF4-FFF2-40B4-BE49-F238E27FC236}">
                <a16:creationId xmlns:a16="http://schemas.microsoft.com/office/drawing/2014/main" id="{583B08EB-9194-B082-11F7-300B2E1321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336" y="-1357"/>
            <a:ext cx="2862805" cy="286280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4">
            <a:extLst>
              <a:ext uri="{FF2B5EF4-FFF2-40B4-BE49-F238E27FC236}">
                <a16:creationId xmlns:a16="http://schemas.microsoft.com/office/drawing/2014/main" id="{4A5217A5-398E-693E-7879-F0C37FD5FCC6}"/>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14</a:t>
            </a:fld>
            <a:endParaRPr lang="en-US" dirty="0"/>
          </a:p>
        </p:txBody>
      </p:sp>
      <p:sp>
        <p:nvSpPr>
          <p:cNvPr id="2" name="TextBox 1">
            <a:extLst>
              <a:ext uri="{FF2B5EF4-FFF2-40B4-BE49-F238E27FC236}">
                <a16:creationId xmlns:a16="http://schemas.microsoft.com/office/drawing/2014/main" id="{118920EB-6917-5479-3B6C-3E3B849B968B}"/>
              </a:ext>
            </a:extLst>
          </p:cNvPr>
          <p:cNvSpPr txBox="1"/>
          <p:nvPr/>
        </p:nvSpPr>
        <p:spPr>
          <a:xfrm>
            <a:off x="8243222" y="6031091"/>
            <a:ext cx="3879140" cy="830997"/>
          </a:xfrm>
          <a:prstGeom prst="rect">
            <a:avLst/>
          </a:prstGeom>
          <a:noFill/>
        </p:spPr>
        <p:txBody>
          <a:bodyPr wrap="square" rtlCol="0">
            <a:spAutoFit/>
          </a:bodyPr>
          <a:lstStyle/>
          <a:p>
            <a:r>
              <a:rPr lang="en-US" sz="1200" b="1" i="0" dirty="0">
                <a:solidFill>
                  <a:srgbClr val="000000"/>
                </a:solidFill>
                <a:effectLst>
                  <a:outerShdw blurRad="38100" dist="38100" dir="2700000" algn="tl">
                    <a:srgbClr val="000000">
                      <a:alpha val="43137"/>
                    </a:srgbClr>
                  </a:outerShdw>
                </a:effectLst>
                <a:latin typeface="Algerian" panose="04020705040A02060702" pitchFamily="82" charset="0"/>
              </a:rPr>
              <a:t>50% of all the movie budgets are lying between 0 to 50,000,000 and more than 120,000,000 are outliers.</a:t>
            </a:r>
          </a:p>
          <a:p>
            <a:endParaRPr lang="en-US" sz="1200" dirty="0">
              <a:solidFill>
                <a:srgbClr val="FF0000"/>
              </a:solidFill>
              <a:effectLst>
                <a:outerShdw blurRad="38100" dist="38100" dir="2700000" algn="tl">
                  <a:srgbClr val="000000">
                    <a:alpha val="43137"/>
                  </a:srgbClr>
                </a:outerShdw>
              </a:effectLst>
              <a:latin typeface="Algerian" panose="04020705040A02060702" pitchFamily="82" charset="0"/>
            </a:endParaRPr>
          </a:p>
        </p:txBody>
      </p:sp>
      <p:sp>
        <p:nvSpPr>
          <p:cNvPr id="10" name="TextBox 9">
            <a:extLst>
              <a:ext uri="{FF2B5EF4-FFF2-40B4-BE49-F238E27FC236}">
                <a16:creationId xmlns:a16="http://schemas.microsoft.com/office/drawing/2014/main" id="{2BAFEA50-9DCF-7EB3-C4D0-2A926BC3A2D7}"/>
              </a:ext>
            </a:extLst>
          </p:cNvPr>
          <p:cNvSpPr txBox="1"/>
          <p:nvPr/>
        </p:nvSpPr>
        <p:spPr>
          <a:xfrm>
            <a:off x="3737950" y="6064837"/>
            <a:ext cx="3879140" cy="830997"/>
          </a:xfrm>
          <a:prstGeom prst="rect">
            <a:avLst/>
          </a:prstGeom>
          <a:noFill/>
        </p:spPr>
        <p:txBody>
          <a:bodyPr wrap="square" rtlCol="0">
            <a:spAutoFit/>
          </a:bodyPr>
          <a:lstStyle/>
          <a:p>
            <a:r>
              <a:rPr lang="en-US" sz="1200" b="1" i="0" dirty="0">
                <a:solidFill>
                  <a:srgbClr val="000000"/>
                </a:solidFill>
                <a:effectLst>
                  <a:outerShdw blurRad="38100" dist="38100" dir="2700000" algn="tl">
                    <a:srgbClr val="000000">
                      <a:alpha val="43137"/>
                    </a:srgbClr>
                  </a:outerShdw>
                </a:effectLst>
                <a:latin typeface="Algerian" panose="04020705040A02060702" pitchFamily="82" charset="0"/>
              </a:rPr>
              <a:t>50% of all the movie runtime are lying between 95 to 130 min and more than 155 min and less than 60 min are outliers.</a:t>
            </a:r>
          </a:p>
          <a:p>
            <a:endParaRPr lang="en-US" sz="1200" dirty="0">
              <a:solidFill>
                <a:srgbClr val="FF0000"/>
              </a:solidFill>
              <a:effectLst>
                <a:outerShdw blurRad="38100" dist="38100" dir="2700000" algn="tl">
                  <a:srgbClr val="000000">
                    <a:alpha val="43137"/>
                  </a:srgbClr>
                </a:outerShdw>
              </a:effectLst>
              <a:latin typeface="Algerian" panose="04020705040A02060702" pitchFamily="82" charset="0"/>
            </a:endParaRPr>
          </a:p>
        </p:txBody>
      </p:sp>
      <p:sp>
        <p:nvSpPr>
          <p:cNvPr id="13" name="TextBox 12">
            <a:extLst>
              <a:ext uri="{FF2B5EF4-FFF2-40B4-BE49-F238E27FC236}">
                <a16:creationId xmlns:a16="http://schemas.microsoft.com/office/drawing/2014/main" id="{52C4E135-3B1D-F28B-4D46-15238E6CD344}"/>
              </a:ext>
            </a:extLst>
          </p:cNvPr>
          <p:cNvSpPr txBox="1"/>
          <p:nvPr/>
        </p:nvSpPr>
        <p:spPr>
          <a:xfrm>
            <a:off x="9716" y="6053026"/>
            <a:ext cx="3879140" cy="830997"/>
          </a:xfrm>
          <a:prstGeom prst="rect">
            <a:avLst/>
          </a:prstGeom>
          <a:noFill/>
        </p:spPr>
        <p:txBody>
          <a:bodyPr wrap="square" rtlCol="0">
            <a:spAutoFit/>
          </a:bodyPr>
          <a:lstStyle/>
          <a:p>
            <a:r>
              <a:rPr lang="en-US" sz="1200" b="1" i="0" dirty="0">
                <a:solidFill>
                  <a:srgbClr val="000000"/>
                </a:solidFill>
                <a:effectLst>
                  <a:outerShdw blurRad="38100" dist="38100" dir="2700000" algn="tl">
                    <a:srgbClr val="000000">
                      <a:alpha val="43137"/>
                    </a:srgbClr>
                  </a:outerShdw>
                </a:effectLst>
                <a:latin typeface="Algerian" panose="04020705040A02060702" pitchFamily="82" charset="0"/>
                <a:ea typeface="Gadugi" panose="020B0502040204020203" pitchFamily="34" charset="0"/>
              </a:rPr>
              <a:t>50% of all the movie revenue are lying between 0 to 20,000,000, and more than 40,000,000 are outliers</a:t>
            </a:r>
          </a:p>
          <a:p>
            <a:endParaRPr lang="en-US" sz="1200" dirty="0">
              <a:solidFill>
                <a:srgbClr val="FF0000"/>
              </a:solidFill>
              <a:effectLst>
                <a:outerShdw blurRad="38100" dist="38100" dir="2700000" algn="tl">
                  <a:srgbClr val="000000">
                    <a:alpha val="43137"/>
                  </a:srgbClr>
                </a:outerShdw>
              </a:effectLst>
              <a:latin typeface="Gadugi" panose="020B0502040204020203" pitchFamily="34" charset="0"/>
              <a:ea typeface="Gadugi" panose="020B0502040204020203" pitchFamily="34" charset="0"/>
            </a:endParaRPr>
          </a:p>
        </p:txBody>
      </p:sp>
    </p:spTree>
    <p:extLst>
      <p:ext uri="{BB962C8B-B14F-4D97-AF65-F5344CB8AC3E}">
        <p14:creationId xmlns:p14="http://schemas.microsoft.com/office/powerpoint/2010/main" val="97222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1612" y="0"/>
            <a:ext cx="2506613" cy="730504"/>
          </a:xfrm>
        </p:spPr>
        <p:txBody>
          <a:bodyPr/>
          <a:lstStyle/>
          <a:p>
            <a:r>
              <a:rPr lang="en-US" dirty="0">
                <a:latin typeface="Algerian" panose="04020705040A02060702" pitchFamily="82" charset="0"/>
              </a:rPr>
              <a:t>Task 11</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15</a:t>
            </a:fld>
            <a:endParaRPr lang="en-US" dirty="0"/>
          </a:p>
        </p:txBody>
      </p:sp>
      <p:sp>
        <p:nvSpPr>
          <p:cNvPr id="15" name="TextBox 14">
            <a:extLst>
              <a:ext uri="{FF2B5EF4-FFF2-40B4-BE49-F238E27FC236}">
                <a16:creationId xmlns:a16="http://schemas.microsoft.com/office/drawing/2014/main" id="{B2A4D06F-BE30-FC91-5E57-D6A30BAE25CD}"/>
              </a:ext>
            </a:extLst>
          </p:cNvPr>
          <p:cNvSpPr txBox="1"/>
          <p:nvPr/>
        </p:nvSpPr>
        <p:spPr>
          <a:xfrm>
            <a:off x="3416660" y="683581"/>
            <a:ext cx="8407153"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Identify and display the names of the movies along with their runtimes for those movies that have above average run time from previous task</a:t>
            </a:r>
            <a:endParaRPr lang="en-IN" sz="2000" dirty="0">
              <a:solidFill>
                <a:schemeClr val="accent6"/>
              </a:solidFill>
              <a:latin typeface="Algerian" panose="04020705040A02060702" pitchFamily="82" charset="0"/>
            </a:endParaRPr>
          </a:p>
        </p:txBody>
      </p:sp>
      <p:pic>
        <p:nvPicPr>
          <p:cNvPr id="17" name="Picture 16">
            <a:extLst>
              <a:ext uri="{FF2B5EF4-FFF2-40B4-BE49-F238E27FC236}">
                <a16:creationId xmlns:a16="http://schemas.microsoft.com/office/drawing/2014/main" id="{E9A5F5F8-2ACF-4DC9-2F2C-440924FC4586}"/>
              </a:ext>
            </a:extLst>
          </p:cNvPr>
          <p:cNvPicPr>
            <a:picLocks noChangeAspect="1"/>
          </p:cNvPicPr>
          <p:nvPr/>
        </p:nvPicPr>
        <p:blipFill rotWithShape="1">
          <a:blip r:embed="rId2"/>
          <a:srcRect l="17849" t="34132" r="53101" b="8359"/>
          <a:stretch/>
        </p:blipFill>
        <p:spPr>
          <a:xfrm>
            <a:off x="0" y="2476702"/>
            <a:ext cx="3473189" cy="3791594"/>
          </a:xfrm>
          <a:prstGeom prst="rect">
            <a:avLst/>
          </a:prstGeom>
        </p:spPr>
      </p:pic>
      <p:pic>
        <p:nvPicPr>
          <p:cNvPr id="21" name="Picture 20">
            <a:extLst>
              <a:ext uri="{FF2B5EF4-FFF2-40B4-BE49-F238E27FC236}">
                <a16:creationId xmlns:a16="http://schemas.microsoft.com/office/drawing/2014/main" id="{7B09C2E6-D5C6-4BAF-5E46-DA49F39829E7}"/>
              </a:ext>
            </a:extLst>
          </p:cNvPr>
          <p:cNvPicPr>
            <a:picLocks noChangeAspect="1"/>
          </p:cNvPicPr>
          <p:nvPr/>
        </p:nvPicPr>
        <p:blipFill rotWithShape="1">
          <a:blip r:embed="rId3"/>
          <a:srcRect l="17564" t="36825" r="11994" b="54817"/>
          <a:stretch/>
        </p:blipFill>
        <p:spPr>
          <a:xfrm>
            <a:off x="3473189" y="1925626"/>
            <a:ext cx="8588416" cy="551076"/>
          </a:xfrm>
          <a:prstGeom prst="rect">
            <a:avLst/>
          </a:prstGeom>
        </p:spPr>
      </p:pic>
      <p:pic>
        <p:nvPicPr>
          <p:cNvPr id="12290" name="Picture 2">
            <a:extLst>
              <a:ext uri="{FF2B5EF4-FFF2-40B4-BE49-F238E27FC236}">
                <a16:creationId xmlns:a16="http://schemas.microsoft.com/office/drawing/2014/main" id="{E72D5E36-F3B8-C05E-0583-BC74C111D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969" y="2414935"/>
            <a:ext cx="7588534" cy="34767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314CBB0-023F-195A-B596-AB8D31095906}"/>
              </a:ext>
            </a:extLst>
          </p:cNvPr>
          <p:cNvSpPr txBox="1"/>
          <p:nvPr/>
        </p:nvSpPr>
        <p:spPr>
          <a:xfrm>
            <a:off x="2832376" y="6174419"/>
            <a:ext cx="9575719" cy="584775"/>
          </a:xfrm>
          <a:prstGeom prst="rect">
            <a:avLst/>
          </a:prstGeom>
          <a:noFill/>
        </p:spPr>
        <p:txBody>
          <a:bodyPr wrap="square" rtlCol="0">
            <a:spAutoFit/>
          </a:bodyPr>
          <a:lstStyle/>
          <a:p>
            <a:r>
              <a:rPr lang="en-US" sz="3200" dirty="0">
                <a:solidFill>
                  <a:srgbClr val="FF0000"/>
                </a:solidFill>
                <a:latin typeface="Algerian" panose="04020705040A02060702" pitchFamily="82" charset="0"/>
              </a:rPr>
              <a:t>Gone with the wind has the highest runtime</a:t>
            </a:r>
          </a:p>
        </p:txBody>
      </p:sp>
      <p:pic>
        <p:nvPicPr>
          <p:cNvPr id="12292" name="Picture 4" descr="Clark Gable Gone Wind | Leigh Vivien Gone Wind | Gone Wind Movie Poster -  Classic Movie - Aliexpress">
            <a:extLst>
              <a:ext uri="{FF2B5EF4-FFF2-40B4-BE49-F238E27FC236}">
                <a16:creationId xmlns:a16="http://schemas.microsoft.com/office/drawing/2014/main" id="{B8CE8B05-8521-F58D-3347-689C5D1A6C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2144"/>
          <a:stretch/>
        </p:blipFill>
        <p:spPr bwMode="auto">
          <a:xfrm>
            <a:off x="620982" y="365252"/>
            <a:ext cx="2118167" cy="164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28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125" y="81023"/>
            <a:ext cx="6527800" cy="706055"/>
          </a:xfrm>
        </p:spPr>
        <p:txBody>
          <a:bodyPr/>
          <a:lstStyle/>
          <a:p>
            <a:pPr algn="ctr"/>
            <a:r>
              <a:rPr lang="en-US" dirty="0">
                <a:latin typeface="Algerian" panose="04020705040A02060702" pitchFamily="82" charset="0"/>
              </a:rPr>
              <a:t>summary</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16</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335665" y="960699"/>
            <a:ext cx="10787605" cy="4884516"/>
          </a:xfrm>
        </p:spPr>
        <p:txBody>
          <a:bodyPr>
            <a:normAutofit/>
          </a:bodyPr>
          <a:lstStyle/>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Adventure, Action and Fantasy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have highest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budget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over all the movie categories.</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Adventure, Action , Fantasy and Science fiction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have</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 highest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revenue over all the movie categories.</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Avatar</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 movie has all-time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highest revenue</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Modern Times</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 movie is all-time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lowest budget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film.</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Movie popularity and Budget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have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weak and positive correlation.</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Paramount pictures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production company has the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highest number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of movies (Around 48).</a:t>
            </a:r>
          </a:p>
          <a:p>
            <a:pPr marL="285750" indent="-285750">
              <a:lnSpc>
                <a:spcPct val="150000"/>
              </a:lnSpc>
              <a:buFont typeface="Wingdings" panose="05000000000000000000" pitchFamily="2" charset="2"/>
              <a:buChar char="v"/>
            </a:pP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Gone with the wild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movie has </a:t>
            </a:r>
            <a:r>
              <a:rPr lang="en-US" sz="1800" b="1" dirty="0">
                <a:solidFill>
                  <a:schemeClr val="tx1"/>
                </a:solidFill>
                <a:effectLst>
                  <a:outerShdw blurRad="38100" dist="38100" dir="2700000" algn="tl">
                    <a:srgbClr val="000000">
                      <a:alpha val="43137"/>
                    </a:srgbClr>
                  </a:outerShdw>
                </a:effectLst>
                <a:latin typeface="Algerian" panose="04020705040A02060702" pitchFamily="82" charset="0"/>
              </a:rPr>
              <a:t>highest runtime </a:t>
            </a:r>
            <a:r>
              <a:rPr lang="en-US" sz="1800" dirty="0">
                <a:solidFill>
                  <a:schemeClr val="tx1"/>
                </a:solidFill>
                <a:effectLst>
                  <a:outerShdw blurRad="38100" dist="38100" dir="2700000" algn="tl">
                    <a:srgbClr val="000000">
                      <a:alpha val="43137"/>
                    </a:srgbClr>
                  </a:outerShdw>
                </a:effectLst>
                <a:latin typeface="Algerian" panose="04020705040A02060702" pitchFamily="82" charset="0"/>
              </a:rPr>
              <a:t>among top 500 movies based on revenue. </a:t>
            </a:r>
          </a:p>
          <a:p>
            <a:pPr marL="285750" indent="-285750">
              <a:lnSpc>
                <a:spcPct val="150000"/>
              </a:lnSpc>
              <a:buFont typeface="Wingdings" panose="05000000000000000000" pitchFamily="2" charset="2"/>
              <a:buChar char="v"/>
            </a:pPr>
            <a:endParaRPr lang="en-US" sz="1800" dirty="0">
              <a:solidFill>
                <a:schemeClr val="tx1"/>
              </a:solidFill>
              <a:effectLst>
                <a:outerShdw blurRad="38100" dist="38100" dir="2700000" algn="tl">
                  <a:srgbClr val="000000">
                    <a:alpha val="43137"/>
                  </a:srgbClr>
                </a:outerShdw>
              </a:effectLst>
              <a:latin typeface="Algerian" panose="04020705040A02060702" pitchFamily="82" charset="0"/>
            </a:endParaRPr>
          </a:p>
          <a:p>
            <a:endParaRPr lang="en-US" sz="1600"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94818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3691514" y="2696901"/>
            <a:ext cx="6100668" cy="949125"/>
          </a:xfrm>
        </p:spPr>
        <p:txBody>
          <a:bodyPr/>
          <a:lstStyle/>
          <a:p>
            <a:r>
              <a:rPr lang="en-US" sz="7200" dirty="0">
                <a:latin typeface="Algerian" panose="04020705040A02060702" pitchFamily="82" charset="0"/>
              </a:rPr>
              <a:t>THANK YOU </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89452"/>
            <a:ext cx="5693664" cy="875748"/>
          </a:xfrm>
        </p:spPr>
        <p:txBody>
          <a:bodyPr/>
          <a:lstStyle/>
          <a:p>
            <a:r>
              <a:rPr lang="en-US" dirty="0">
                <a:latin typeface="Algerian" panose="04020705040A02060702" pitchFamily="82" charset="0"/>
              </a:rPr>
              <a:t>Objective</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97653" y="1331650"/>
            <a:ext cx="8007659" cy="4561150"/>
          </a:xfrm>
        </p:spPr>
        <p:txBody>
          <a:bodyPr>
            <a:normAutofit lnSpcReduction="10000"/>
          </a:bodyPr>
          <a:lstStyle/>
          <a:p>
            <a:r>
              <a:rPr lang="en-US" sz="1800" dirty="0">
                <a:latin typeface="Algerian" panose="04020705040A02060702" pitchFamily="82" charset="0"/>
              </a:rPr>
              <a:t>The Objective of the project is to use Python Programming to analyze a movie data to perform exploratory data analysis.</a:t>
            </a:r>
            <a:r>
              <a:rPr lang="en-US" sz="1400" b="0" i="0" dirty="0">
                <a:solidFill>
                  <a:schemeClr val="tx2">
                    <a:lumMod val="50000"/>
                  </a:schemeClr>
                </a:solidFill>
                <a:effectLst/>
                <a:latin typeface="Söhne"/>
              </a:rPr>
              <a:t> </a:t>
            </a:r>
            <a:r>
              <a:rPr lang="en-US" sz="1800" b="0" i="0" dirty="0">
                <a:effectLst/>
                <a:latin typeface="Algerian" panose="04020705040A02060702" pitchFamily="82" charset="0"/>
              </a:rPr>
              <a:t>The production company wants to analyze a movie dataset to understand the factors that contribute to commercial success and high ratings. By examining patterns and trends in the data, the company hopes to identify which genres tend to perform well at the box office and other key drivers of success. </a:t>
            </a:r>
          </a:p>
          <a:p>
            <a:endParaRPr lang="en-US" sz="1800" dirty="0">
              <a:latin typeface="Algerian" panose="04020705040A02060702" pitchFamily="82" charset="0"/>
            </a:endParaRPr>
          </a:p>
          <a:p>
            <a:r>
              <a:rPr lang="en-US" sz="1800" dirty="0">
                <a:latin typeface="Algerian" panose="04020705040A02060702" pitchFamily="82" charset="0"/>
              </a:rPr>
              <a:t>Here we have to use </a:t>
            </a:r>
            <a:r>
              <a:rPr lang="en-US" sz="1800" b="1" dirty="0">
                <a:latin typeface="Algerian" panose="04020705040A02060702" pitchFamily="82" charset="0"/>
              </a:rPr>
              <a:t>python</a:t>
            </a:r>
            <a:r>
              <a:rPr lang="en-US" sz="1800" dirty="0">
                <a:latin typeface="Algerian" panose="04020705040A02060702" pitchFamily="82" charset="0"/>
              </a:rPr>
              <a:t> programming to analyze the data to perform exploratory data analysis by answering the questions in the upcoming slides.</a:t>
            </a:r>
            <a:endParaRPr lang="en-US" dirty="0">
              <a:latin typeface="Algerian" panose="04020705040A02060702" pitchFamily="82" charset="0"/>
            </a:endParaRPr>
          </a:p>
        </p:txBody>
      </p:sp>
      <p:pic>
        <p:nvPicPr>
          <p:cNvPr id="4" name="Picture 3">
            <a:extLst>
              <a:ext uri="{FF2B5EF4-FFF2-40B4-BE49-F238E27FC236}">
                <a16:creationId xmlns:a16="http://schemas.microsoft.com/office/drawing/2014/main" id="{7CA96915-745A-0C0A-2EA6-B8C810C9FACD}"/>
              </a:ext>
            </a:extLst>
          </p:cNvPr>
          <p:cNvPicPr>
            <a:picLocks noChangeAspect="1"/>
          </p:cNvPicPr>
          <p:nvPr/>
        </p:nvPicPr>
        <p:blipFill>
          <a:blip r:embed="rId2"/>
          <a:stretch>
            <a:fillRect/>
          </a:stretch>
        </p:blipFill>
        <p:spPr>
          <a:xfrm>
            <a:off x="9696345" y="5919544"/>
            <a:ext cx="2475945" cy="945361"/>
          </a:xfrm>
          <a:prstGeom prst="rect">
            <a:avLst/>
          </a:prstGeom>
          <a:gradFill>
            <a:gsLst>
              <a:gs pos="74000">
                <a:schemeClr val="accent1">
                  <a:lumMod val="5000"/>
                  <a:lumOff val="95000"/>
                  <a:alpha val="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3416470" y="-59790"/>
            <a:ext cx="6767512" cy="1604505"/>
          </a:xfrm>
        </p:spPr>
        <p:txBody>
          <a:bodyPr/>
          <a:lstStyle/>
          <a:p>
            <a:r>
              <a:rPr lang="en-US" dirty="0">
                <a:latin typeface="Algerian" panose="04020705040A02060702" pitchFamily="82" charset="0"/>
              </a:rPr>
              <a:t>Task 1</a:t>
            </a:r>
            <a:br>
              <a:rPr lang="en-US" dirty="0"/>
            </a:br>
            <a:r>
              <a:rPr lang="en-US" sz="1400" dirty="0"/>
              <a:t>                    </a:t>
            </a:r>
            <a:r>
              <a:rPr lang="en-US" sz="1400" dirty="0">
                <a:effectLst>
                  <a:outerShdw blurRad="38100" dist="38100" dir="2700000" algn="tl">
                    <a:srgbClr val="000000">
                      <a:alpha val="43137"/>
                    </a:srgbClr>
                  </a:outerShdw>
                </a:effectLst>
                <a:latin typeface="Arial Black" panose="020B0A04020102020204" pitchFamily="34" charset="0"/>
              </a:rPr>
              <a:t>Load the dataset in the python notebook and display the number of rows and columns in the data set. Display the title and genres for the first 50 movies in dataset</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003536" y="472108"/>
            <a:ext cx="987552" cy="244503"/>
          </a:xfrm>
        </p:spPr>
        <p:txBody>
          <a:bodyPr/>
          <a:lstStyle/>
          <a:p>
            <a:fld id="{48F63A3B-78C7-47BE-AE5E-E10140E04643}" type="slidenum">
              <a:rPr lang="en-US" smtClean="0"/>
              <a:pPr/>
              <a:t>3</a:t>
            </a:fld>
            <a:endParaRPr lang="en-US" dirty="0"/>
          </a:p>
        </p:txBody>
      </p:sp>
      <p:pic>
        <p:nvPicPr>
          <p:cNvPr id="4" name="Picture 3">
            <a:extLst>
              <a:ext uri="{FF2B5EF4-FFF2-40B4-BE49-F238E27FC236}">
                <a16:creationId xmlns:a16="http://schemas.microsoft.com/office/drawing/2014/main" id="{9A8845CB-90AA-1BAF-337A-4A5F52BF25CA}"/>
              </a:ext>
            </a:extLst>
          </p:cNvPr>
          <p:cNvPicPr>
            <a:picLocks noChangeAspect="1"/>
          </p:cNvPicPr>
          <p:nvPr/>
        </p:nvPicPr>
        <p:blipFill>
          <a:blip r:embed="rId2"/>
          <a:stretch>
            <a:fillRect/>
          </a:stretch>
        </p:blipFill>
        <p:spPr>
          <a:xfrm>
            <a:off x="3830768" y="1715326"/>
            <a:ext cx="6666544" cy="486882"/>
          </a:xfrm>
          <a:prstGeom prst="rect">
            <a:avLst/>
          </a:prstGeom>
          <a:ln>
            <a:solidFill>
              <a:schemeClr val="tx1">
                <a:lumMod val="75000"/>
                <a:lumOff val="25000"/>
              </a:schemeClr>
            </a:solidFill>
          </a:ln>
        </p:spPr>
      </p:pic>
      <p:pic>
        <p:nvPicPr>
          <p:cNvPr id="8" name="Picture 7">
            <a:extLst>
              <a:ext uri="{FF2B5EF4-FFF2-40B4-BE49-F238E27FC236}">
                <a16:creationId xmlns:a16="http://schemas.microsoft.com/office/drawing/2014/main" id="{F8127F31-3532-9F11-FB66-4AC4EE12A841}"/>
              </a:ext>
            </a:extLst>
          </p:cNvPr>
          <p:cNvPicPr>
            <a:picLocks noChangeAspect="1"/>
          </p:cNvPicPr>
          <p:nvPr/>
        </p:nvPicPr>
        <p:blipFill rotWithShape="1">
          <a:blip r:embed="rId3"/>
          <a:srcRect l="8810" t="36568" r="32490" b="1693"/>
          <a:stretch/>
        </p:blipFill>
        <p:spPr>
          <a:xfrm>
            <a:off x="6221528" y="2543430"/>
            <a:ext cx="5970472" cy="3664814"/>
          </a:xfrm>
          <a:prstGeom prst="rect">
            <a:avLst/>
          </a:prstGeom>
        </p:spPr>
      </p:pic>
      <p:sp>
        <p:nvSpPr>
          <p:cNvPr id="9" name="TextBox 8">
            <a:extLst>
              <a:ext uri="{FF2B5EF4-FFF2-40B4-BE49-F238E27FC236}">
                <a16:creationId xmlns:a16="http://schemas.microsoft.com/office/drawing/2014/main" id="{1338D748-AB78-78CA-ACB1-448E14B7D956}"/>
              </a:ext>
            </a:extLst>
          </p:cNvPr>
          <p:cNvSpPr txBox="1"/>
          <p:nvPr/>
        </p:nvSpPr>
        <p:spPr>
          <a:xfrm>
            <a:off x="3541998" y="3906175"/>
            <a:ext cx="2679530" cy="861774"/>
          </a:xfrm>
          <a:prstGeom prst="rect">
            <a:avLst/>
          </a:prstGeom>
          <a:noFill/>
        </p:spPr>
        <p:txBody>
          <a:bodyPr wrap="square" rtlCol="0">
            <a:spAutoFit/>
          </a:bodyPr>
          <a:lstStyle/>
          <a:p>
            <a:r>
              <a:rPr lang="en-US" sz="1600" dirty="0">
                <a:solidFill>
                  <a:schemeClr val="accent6"/>
                </a:solidFill>
                <a:latin typeface="Algerian" panose="04020705040A02060702" pitchFamily="82" charset="0"/>
              </a:rPr>
              <a:t>Number of rows : 4803</a:t>
            </a:r>
          </a:p>
          <a:p>
            <a:r>
              <a:rPr lang="en-US" sz="1600" dirty="0">
                <a:solidFill>
                  <a:schemeClr val="accent6"/>
                </a:solidFill>
                <a:latin typeface="Algerian" panose="04020705040A02060702" pitchFamily="82" charset="0"/>
              </a:rPr>
              <a:t>Number of Columns: 20</a:t>
            </a:r>
            <a:endParaRPr lang="en-IN" sz="1600" dirty="0">
              <a:solidFill>
                <a:schemeClr val="accent6"/>
              </a:solidFill>
              <a:latin typeface="Algerian" panose="04020705040A02060702" pitchFamily="82" charset="0"/>
            </a:endParaRPr>
          </a:p>
          <a:p>
            <a:endParaRPr lang="en-IN" sz="1600" dirty="0">
              <a:solidFill>
                <a:schemeClr val="accent6"/>
              </a:solidFill>
              <a:latin typeface="Algerian" panose="04020705040A02060702" pitchFamily="82" charset="0"/>
            </a:endParaRPr>
          </a:p>
        </p:txBody>
      </p:sp>
      <p:pic>
        <p:nvPicPr>
          <p:cNvPr id="11" name="Picture 10">
            <a:extLst>
              <a:ext uri="{FF2B5EF4-FFF2-40B4-BE49-F238E27FC236}">
                <a16:creationId xmlns:a16="http://schemas.microsoft.com/office/drawing/2014/main" id="{79D22E54-0193-DB0D-EA08-D616D2EC7CA9}"/>
              </a:ext>
            </a:extLst>
          </p:cNvPr>
          <p:cNvPicPr>
            <a:picLocks noChangeAspect="1"/>
          </p:cNvPicPr>
          <p:nvPr/>
        </p:nvPicPr>
        <p:blipFill>
          <a:blip r:embed="rId4"/>
          <a:stretch>
            <a:fillRect/>
          </a:stretch>
        </p:blipFill>
        <p:spPr>
          <a:xfrm>
            <a:off x="0" y="0"/>
            <a:ext cx="3424807" cy="1926454"/>
          </a:xfrm>
          <a:prstGeom prst="rect">
            <a:avLst/>
          </a:prstGeom>
        </p:spPr>
      </p:pic>
      <p:pic>
        <p:nvPicPr>
          <p:cNvPr id="1026" name="Picture 2" descr="pandas (software) - Wikipedia">
            <a:extLst>
              <a:ext uri="{FF2B5EF4-FFF2-40B4-BE49-F238E27FC236}">
                <a16:creationId xmlns:a16="http://schemas.microsoft.com/office/drawing/2014/main" id="{45B61EBF-5AE1-A686-DE44-51A953014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509265"/>
            <a:ext cx="341647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0" y="33051"/>
            <a:ext cx="2494625" cy="847696"/>
          </a:xfrm>
        </p:spPr>
        <p:txBody>
          <a:bodyPr/>
          <a:lstStyle/>
          <a:p>
            <a:pPr algn="l"/>
            <a:r>
              <a:rPr lang="en-US" dirty="0">
                <a:latin typeface="Algerian" panose="04020705040A02060702" pitchFamily="82" charset="0"/>
              </a:rPr>
              <a:t>Task 2</a:t>
            </a:r>
          </a:p>
        </p:txBody>
      </p:sp>
      <p:sp>
        <p:nvSpPr>
          <p:cNvPr id="7" name="TextBox 6">
            <a:extLst>
              <a:ext uri="{FF2B5EF4-FFF2-40B4-BE49-F238E27FC236}">
                <a16:creationId xmlns:a16="http://schemas.microsoft.com/office/drawing/2014/main" id="{DB253907-740F-F6D0-E71A-B0C8885DB70E}"/>
              </a:ext>
            </a:extLst>
          </p:cNvPr>
          <p:cNvSpPr txBox="1"/>
          <p:nvPr/>
        </p:nvSpPr>
        <p:spPr>
          <a:xfrm>
            <a:off x="195310" y="880747"/>
            <a:ext cx="8309499" cy="646331"/>
          </a:xfrm>
          <a:prstGeom prst="rect">
            <a:avLst/>
          </a:prstGeom>
          <a:noFill/>
        </p:spPr>
        <p:txBody>
          <a:bodyPr wrap="square" rtlCol="0">
            <a:spAutoFit/>
          </a:bodyPr>
          <a:lstStyle/>
          <a:p>
            <a:r>
              <a:rPr lang="en-US" dirty="0">
                <a:solidFill>
                  <a:schemeClr val="accent6"/>
                </a:solidFill>
                <a:latin typeface="Algerian" panose="04020705040A02060702" pitchFamily="82" charset="0"/>
              </a:rPr>
              <a:t>Identify the columns that have null values and Perform the null value treatment</a:t>
            </a:r>
            <a:endParaRPr lang="en-IN" dirty="0">
              <a:solidFill>
                <a:schemeClr val="accent6"/>
              </a:solidFill>
              <a:latin typeface="Algerian" panose="04020705040A02060702" pitchFamily="82" charset="0"/>
            </a:endParaRPr>
          </a:p>
        </p:txBody>
      </p:sp>
      <p:pic>
        <p:nvPicPr>
          <p:cNvPr id="8" name="Picture 7">
            <a:extLst>
              <a:ext uri="{FF2B5EF4-FFF2-40B4-BE49-F238E27FC236}">
                <a16:creationId xmlns:a16="http://schemas.microsoft.com/office/drawing/2014/main" id="{405A1718-F50C-6950-5CA9-4BB5DE36246D}"/>
              </a:ext>
            </a:extLst>
          </p:cNvPr>
          <p:cNvPicPr>
            <a:picLocks noChangeAspect="1"/>
          </p:cNvPicPr>
          <p:nvPr/>
        </p:nvPicPr>
        <p:blipFill>
          <a:blip r:embed="rId2"/>
          <a:stretch>
            <a:fillRect/>
          </a:stretch>
        </p:blipFill>
        <p:spPr>
          <a:xfrm>
            <a:off x="0" y="1577100"/>
            <a:ext cx="2962524" cy="3072190"/>
          </a:xfrm>
          <a:prstGeom prst="rect">
            <a:avLst/>
          </a:prstGeom>
          <a:ln>
            <a:solidFill>
              <a:schemeClr val="tx1"/>
            </a:solidFill>
          </a:ln>
        </p:spPr>
      </p:pic>
      <p:pic>
        <p:nvPicPr>
          <p:cNvPr id="9" name="Picture 8">
            <a:extLst>
              <a:ext uri="{FF2B5EF4-FFF2-40B4-BE49-F238E27FC236}">
                <a16:creationId xmlns:a16="http://schemas.microsoft.com/office/drawing/2014/main" id="{E55ECC2B-3EC0-DD3C-89D1-6D6444113201}"/>
              </a:ext>
            </a:extLst>
          </p:cNvPr>
          <p:cNvPicPr>
            <a:picLocks noChangeAspect="1"/>
          </p:cNvPicPr>
          <p:nvPr/>
        </p:nvPicPr>
        <p:blipFill>
          <a:blip r:embed="rId3"/>
          <a:stretch>
            <a:fillRect/>
          </a:stretch>
        </p:blipFill>
        <p:spPr>
          <a:xfrm>
            <a:off x="2987730" y="1588978"/>
            <a:ext cx="2218309" cy="3048433"/>
          </a:xfrm>
          <a:prstGeom prst="rect">
            <a:avLst/>
          </a:prstGeom>
          <a:ln>
            <a:solidFill>
              <a:schemeClr val="tx1"/>
            </a:solidFill>
          </a:ln>
        </p:spPr>
      </p:pic>
      <p:pic>
        <p:nvPicPr>
          <p:cNvPr id="10" name="Picture 9">
            <a:extLst>
              <a:ext uri="{FF2B5EF4-FFF2-40B4-BE49-F238E27FC236}">
                <a16:creationId xmlns:a16="http://schemas.microsoft.com/office/drawing/2014/main" id="{7499C884-BAA5-E075-587E-51CC48E31226}"/>
              </a:ext>
            </a:extLst>
          </p:cNvPr>
          <p:cNvPicPr>
            <a:picLocks noChangeAspect="1"/>
          </p:cNvPicPr>
          <p:nvPr/>
        </p:nvPicPr>
        <p:blipFill>
          <a:blip r:embed="rId4"/>
          <a:stretch>
            <a:fillRect/>
          </a:stretch>
        </p:blipFill>
        <p:spPr>
          <a:xfrm>
            <a:off x="8892089" y="2845954"/>
            <a:ext cx="3249497" cy="3952452"/>
          </a:xfrm>
          <a:prstGeom prst="rect">
            <a:avLst/>
          </a:prstGeom>
          <a:ln>
            <a:solidFill>
              <a:schemeClr val="tx1"/>
            </a:solidFill>
          </a:ln>
        </p:spPr>
      </p:pic>
      <p:pic>
        <p:nvPicPr>
          <p:cNvPr id="11" name="Picture 10">
            <a:extLst>
              <a:ext uri="{FF2B5EF4-FFF2-40B4-BE49-F238E27FC236}">
                <a16:creationId xmlns:a16="http://schemas.microsoft.com/office/drawing/2014/main" id="{45011882-0A3D-B6A9-40AC-5BF056CA7DA8}"/>
              </a:ext>
            </a:extLst>
          </p:cNvPr>
          <p:cNvPicPr>
            <a:picLocks noChangeAspect="1"/>
          </p:cNvPicPr>
          <p:nvPr/>
        </p:nvPicPr>
        <p:blipFill>
          <a:blip r:embed="rId5"/>
          <a:stretch>
            <a:fillRect/>
          </a:stretch>
        </p:blipFill>
        <p:spPr>
          <a:xfrm>
            <a:off x="5231246" y="2117482"/>
            <a:ext cx="3660843" cy="3859771"/>
          </a:xfrm>
          <a:prstGeom prst="rect">
            <a:avLst/>
          </a:prstGeom>
          <a:ln>
            <a:solidFill>
              <a:schemeClr val="tx1"/>
            </a:solidFill>
          </a:ln>
        </p:spPr>
      </p:pic>
      <p:sp>
        <p:nvSpPr>
          <p:cNvPr id="12" name="TextBox 11">
            <a:extLst>
              <a:ext uri="{FF2B5EF4-FFF2-40B4-BE49-F238E27FC236}">
                <a16:creationId xmlns:a16="http://schemas.microsoft.com/office/drawing/2014/main" id="{08310F18-E280-0889-2362-29D324F3BD5B}"/>
              </a:ext>
            </a:extLst>
          </p:cNvPr>
          <p:cNvSpPr txBox="1"/>
          <p:nvPr/>
        </p:nvSpPr>
        <p:spPr>
          <a:xfrm>
            <a:off x="0" y="4953739"/>
            <a:ext cx="3977196" cy="193899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200" dirty="0">
                <a:effectLst>
                  <a:outerShdw blurRad="38100" dist="38100" dir="2700000" algn="tl">
                    <a:srgbClr val="000000">
                      <a:alpha val="43137"/>
                    </a:srgbClr>
                  </a:outerShdw>
                </a:effectLst>
                <a:latin typeface="Algerian" panose="04020705040A02060702" pitchFamily="82" charset="0"/>
              </a:rPr>
              <a:t>Homepage , Overview , release date, tagline columns have null values</a:t>
            </a:r>
          </a:p>
          <a:p>
            <a:endParaRPr lang="en-US" sz="1200" dirty="0">
              <a:effectLst>
                <a:outerShdw blurRad="38100" dist="38100" dir="2700000" algn="tl">
                  <a:srgbClr val="000000">
                    <a:alpha val="43137"/>
                  </a:srgbClr>
                </a:outerShdw>
              </a:effectLst>
              <a:latin typeface="Algerian" panose="04020705040A02060702" pitchFamily="82" charset="0"/>
            </a:endParaRPr>
          </a:p>
          <a:p>
            <a:r>
              <a:rPr lang="en-US" sz="1200" dirty="0">
                <a:effectLst>
                  <a:outerShdw blurRad="38100" dist="38100" dir="2700000" algn="tl">
                    <a:srgbClr val="000000">
                      <a:alpha val="43137"/>
                    </a:srgbClr>
                  </a:outerShdw>
                </a:effectLst>
                <a:latin typeface="Algerian" panose="04020705040A02060702" pitchFamily="82" charset="0"/>
              </a:rPr>
              <a:t>Treatment:</a:t>
            </a:r>
          </a:p>
          <a:p>
            <a:r>
              <a:rPr lang="en-US" sz="1200" dirty="0">
                <a:effectLst>
                  <a:outerShdw blurRad="38100" dist="38100" dir="2700000" algn="tl">
                    <a:srgbClr val="000000">
                      <a:alpha val="43137"/>
                    </a:srgbClr>
                  </a:outerShdw>
                </a:effectLst>
                <a:latin typeface="Algerian" panose="04020705040A02060702" pitchFamily="82" charset="0"/>
              </a:rPr>
              <a:t>1.null values in runtime column by avg runtime </a:t>
            </a:r>
          </a:p>
          <a:p>
            <a:endParaRPr lang="en-US" sz="1200" dirty="0">
              <a:effectLst>
                <a:outerShdw blurRad="38100" dist="38100" dir="2700000" algn="tl">
                  <a:srgbClr val="000000">
                    <a:alpha val="43137"/>
                  </a:srgbClr>
                </a:outerShdw>
              </a:effectLst>
              <a:latin typeface="Algerian" panose="04020705040A02060702" pitchFamily="82" charset="0"/>
            </a:endParaRPr>
          </a:p>
          <a:p>
            <a:r>
              <a:rPr lang="en-US" sz="1200" dirty="0">
                <a:effectLst>
                  <a:outerShdw blurRad="38100" dist="38100" dir="2700000" algn="tl">
                    <a:srgbClr val="000000">
                      <a:alpha val="43137"/>
                    </a:srgbClr>
                  </a:outerShdw>
                </a:effectLst>
                <a:latin typeface="Algerian" panose="04020705040A02060702" pitchFamily="82" charset="0"/>
              </a:rPr>
              <a:t> 2.Rest of the columns I have replaced null values by a word “unknown” as imputing it will make the data more changed.</a:t>
            </a:r>
            <a:endParaRPr lang="en-IN" sz="1200" dirty="0">
              <a:effectLst>
                <a:outerShdw blurRad="38100" dist="38100" dir="2700000" algn="tl">
                  <a:srgbClr val="000000">
                    <a:alpha val="43137"/>
                  </a:srgbClr>
                </a:outerShdw>
              </a:effectLst>
              <a:latin typeface="Algerian" panose="04020705040A02060702" pitchFamily="82" charset="0"/>
            </a:endParaRPr>
          </a:p>
          <a:p>
            <a:endParaRPr lang="en-IN" sz="1200" dirty="0">
              <a:effectLst>
                <a:outerShdw blurRad="38100" dist="38100" dir="2700000" algn="tl">
                  <a:srgbClr val="000000">
                    <a:alpha val="43137"/>
                  </a:srgbClr>
                </a:outerShdw>
              </a:effectLst>
              <a:latin typeface="Algerian" panose="04020705040A02060702" pitchFamily="82" charset="0"/>
            </a:endParaRPr>
          </a:p>
        </p:txBody>
      </p:sp>
      <p:pic>
        <p:nvPicPr>
          <p:cNvPr id="14" name="Picture 13">
            <a:extLst>
              <a:ext uri="{FF2B5EF4-FFF2-40B4-BE49-F238E27FC236}">
                <a16:creationId xmlns:a16="http://schemas.microsoft.com/office/drawing/2014/main" id="{8EF32FD2-51CE-6B18-38A7-C9385B478CFC}"/>
              </a:ext>
            </a:extLst>
          </p:cNvPr>
          <p:cNvPicPr>
            <a:picLocks noChangeAspect="1"/>
          </p:cNvPicPr>
          <p:nvPr/>
        </p:nvPicPr>
        <p:blipFill>
          <a:blip r:embed="rId6"/>
          <a:stretch>
            <a:fillRect/>
          </a:stretch>
        </p:blipFill>
        <p:spPr>
          <a:xfrm>
            <a:off x="8967630" y="0"/>
            <a:ext cx="3224370" cy="2015231"/>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 y="0"/>
            <a:ext cx="2246050" cy="730744"/>
          </a:xfrm>
        </p:spPr>
        <p:txBody>
          <a:bodyPr/>
          <a:lstStyle/>
          <a:p>
            <a:r>
              <a:rPr lang="en-US" dirty="0">
                <a:latin typeface="Algerian" panose="04020705040A02060702" pitchFamily="82" charset="0"/>
              </a:rPr>
              <a:t>Task 3</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5</a:t>
            </a:fld>
            <a:endParaRPr lang="en-US" dirty="0"/>
          </a:p>
        </p:txBody>
      </p:sp>
      <p:sp>
        <p:nvSpPr>
          <p:cNvPr id="5" name="TextBox 4">
            <a:extLst>
              <a:ext uri="{FF2B5EF4-FFF2-40B4-BE49-F238E27FC236}">
                <a16:creationId xmlns:a16="http://schemas.microsoft.com/office/drawing/2014/main" id="{E3666D3D-FF4E-1287-4F94-9967698A37DE}"/>
              </a:ext>
            </a:extLst>
          </p:cNvPr>
          <p:cNvSpPr txBox="1"/>
          <p:nvPr/>
        </p:nvSpPr>
        <p:spPr>
          <a:xfrm>
            <a:off x="541537" y="701702"/>
            <a:ext cx="9896938" cy="369332"/>
          </a:xfrm>
          <a:prstGeom prst="rect">
            <a:avLst/>
          </a:prstGeom>
          <a:noFill/>
        </p:spPr>
        <p:txBody>
          <a:bodyPr wrap="square" rtlCol="0">
            <a:spAutoFit/>
          </a:bodyPr>
          <a:lstStyle/>
          <a:p>
            <a:r>
              <a:rPr lang="en-US" dirty="0">
                <a:solidFill>
                  <a:schemeClr val="accent6"/>
                </a:solidFill>
                <a:latin typeface="Algerian" panose="04020705040A02060702" pitchFamily="82" charset="0"/>
              </a:rPr>
              <a:t>Display the movie categories which that have a budget greater than $220,000</a:t>
            </a:r>
            <a:endParaRPr lang="en-IN" dirty="0">
              <a:solidFill>
                <a:schemeClr val="accent6"/>
              </a:solidFill>
              <a:latin typeface="Algerian" panose="04020705040A02060702" pitchFamily="82" charset="0"/>
            </a:endParaRPr>
          </a:p>
        </p:txBody>
      </p:sp>
      <p:pic>
        <p:nvPicPr>
          <p:cNvPr id="10" name="Picture 9">
            <a:extLst>
              <a:ext uri="{FF2B5EF4-FFF2-40B4-BE49-F238E27FC236}">
                <a16:creationId xmlns:a16="http://schemas.microsoft.com/office/drawing/2014/main" id="{D3AD02CE-76B0-1D7B-6C95-220E672FA9FB}"/>
              </a:ext>
            </a:extLst>
          </p:cNvPr>
          <p:cNvPicPr>
            <a:picLocks noChangeAspect="1"/>
          </p:cNvPicPr>
          <p:nvPr/>
        </p:nvPicPr>
        <p:blipFill rotWithShape="1">
          <a:blip r:embed="rId2"/>
          <a:srcRect l="12233" t="34885" r="53617" b="6676"/>
          <a:stretch/>
        </p:blipFill>
        <p:spPr>
          <a:xfrm>
            <a:off x="270769" y="1071034"/>
            <a:ext cx="4372251" cy="385290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18CC24E7-DDA2-87CD-79FA-707561A0411E}"/>
              </a:ext>
            </a:extLst>
          </p:cNvPr>
          <p:cNvPicPr>
            <a:picLocks noChangeAspect="1"/>
          </p:cNvPicPr>
          <p:nvPr/>
        </p:nvPicPr>
        <p:blipFill rotWithShape="1">
          <a:blip r:embed="rId3"/>
          <a:srcRect l="17549" t="39329" r="10655" b="8633"/>
          <a:stretch/>
        </p:blipFill>
        <p:spPr>
          <a:xfrm>
            <a:off x="4864962" y="3429000"/>
            <a:ext cx="7180003" cy="343085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4" name="Picture 6" descr="Movie Logo&quot; Images – Browse 182 Stock Photos, Vectors, and Video | Adobe  Stock">
            <a:extLst>
              <a:ext uri="{FF2B5EF4-FFF2-40B4-BE49-F238E27FC236}">
                <a16:creationId xmlns:a16="http://schemas.microsoft.com/office/drawing/2014/main" id="{40132CCC-E497-4AEF-6863-174CB63F2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700" y="1071034"/>
            <a:ext cx="4042299" cy="22137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C0B34C0-77B0-7B5E-01BE-C2CDCDAA65C2}"/>
              </a:ext>
            </a:extLst>
          </p:cNvPr>
          <p:cNvSpPr txBox="1"/>
          <p:nvPr/>
        </p:nvSpPr>
        <p:spPr>
          <a:xfrm>
            <a:off x="4643020" y="1969553"/>
            <a:ext cx="3717273" cy="400110"/>
          </a:xfrm>
          <a:prstGeom prst="rect">
            <a:avLst/>
          </a:prstGeom>
          <a:noFill/>
        </p:spPr>
        <p:txBody>
          <a:bodyPr wrap="square" rtlCol="0">
            <a:spAutoFit/>
          </a:bodyPr>
          <a:lstStyle/>
          <a:p>
            <a:r>
              <a:rPr lang="en-US" sz="2000" dirty="0">
                <a:solidFill>
                  <a:srgbClr val="FF0000"/>
                </a:solidFill>
                <a:latin typeface="Algerian" panose="04020705040A02060702" pitchFamily="82" charset="0"/>
              </a:rPr>
              <a:t>Number of records : 3684</a:t>
            </a:r>
          </a:p>
        </p:txBody>
      </p:sp>
      <p:pic>
        <p:nvPicPr>
          <p:cNvPr id="15" name="Picture 14">
            <a:extLst>
              <a:ext uri="{FF2B5EF4-FFF2-40B4-BE49-F238E27FC236}">
                <a16:creationId xmlns:a16="http://schemas.microsoft.com/office/drawing/2014/main" id="{5995A12C-A215-B1DB-B25C-2374697BA4D5}"/>
              </a:ext>
            </a:extLst>
          </p:cNvPr>
          <p:cNvPicPr>
            <a:picLocks noChangeAspect="1"/>
          </p:cNvPicPr>
          <p:nvPr/>
        </p:nvPicPr>
        <p:blipFill>
          <a:blip r:embed="rId5"/>
          <a:stretch>
            <a:fillRect/>
          </a:stretch>
        </p:blipFill>
        <p:spPr>
          <a:xfrm>
            <a:off x="270770" y="5006266"/>
            <a:ext cx="4469906" cy="1851734"/>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541300" y="20157"/>
            <a:ext cx="6984906" cy="559293"/>
          </a:xfrm>
        </p:spPr>
        <p:txBody>
          <a:bodyPr/>
          <a:lstStyle/>
          <a:p>
            <a:r>
              <a:rPr lang="en-US" dirty="0">
                <a:latin typeface="Algerian" panose="04020705040A02060702" pitchFamily="82" charset="0"/>
              </a:rPr>
              <a:t>Task 4</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6</a:t>
            </a:fld>
            <a:endParaRPr lang="en-US" dirty="0"/>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2717187" y="579450"/>
            <a:ext cx="8442044" cy="864804"/>
          </a:xfrm>
        </p:spPr>
        <p:txBody>
          <a:bodyPr/>
          <a:lstStyle/>
          <a:p>
            <a:r>
              <a:rPr lang="en-US" dirty="0">
                <a:latin typeface="Algerian" panose="04020705040A02060702" pitchFamily="82" charset="0"/>
              </a:rPr>
              <a:t>Display the movie categories where the Revenue is greater than $961,000,000</a:t>
            </a:r>
          </a:p>
        </p:txBody>
      </p:sp>
      <p:pic>
        <p:nvPicPr>
          <p:cNvPr id="11" name="Picture 10">
            <a:extLst>
              <a:ext uri="{FF2B5EF4-FFF2-40B4-BE49-F238E27FC236}">
                <a16:creationId xmlns:a16="http://schemas.microsoft.com/office/drawing/2014/main" id="{66B83995-7EBA-C395-89EE-F8935544B659}"/>
              </a:ext>
            </a:extLst>
          </p:cNvPr>
          <p:cNvPicPr>
            <a:picLocks noChangeAspect="1"/>
          </p:cNvPicPr>
          <p:nvPr/>
        </p:nvPicPr>
        <p:blipFill rotWithShape="1">
          <a:blip r:embed="rId2"/>
          <a:srcRect l="12525" t="34347" r="53980" b="1559"/>
          <a:stretch/>
        </p:blipFill>
        <p:spPr>
          <a:xfrm>
            <a:off x="8025413" y="1011852"/>
            <a:ext cx="4083729" cy="4225771"/>
          </a:xfrm>
          <a:prstGeom prst="rect">
            <a:avLst/>
          </a:prstGeom>
        </p:spPr>
      </p:pic>
      <p:pic>
        <p:nvPicPr>
          <p:cNvPr id="13" name="Picture 12">
            <a:extLst>
              <a:ext uri="{FF2B5EF4-FFF2-40B4-BE49-F238E27FC236}">
                <a16:creationId xmlns:a16="http://schemas.microsoft.com/office/drawing/2014/main" id="{8EC13311-4C4D-6E0E-F15C-45F10D3DFEA1}"/>
              </a:ext>
            </a:extLst>
          </p:cNvPr>
          <p:cNvPicPr>
            <a:picLocks noChangeAspect="1"/>
          </p:cNvPicPr>
          <p:nvPr/>
        </p:nvPicPr>
        <p:blipFill rotWithShape="1">
          <a:blip r:embed="rId3"/>
          <a:srcRect l="17549" t="37915" r="13209" b="12600"/>
          <a:stretch/>
        </p:blipFill>
        <p:spPr>
          <a:xfrm>
            <a:off x="0" y="3595456"/>
            <a:ext cx="8108271" cy="3262544"/>
          </a:xfrm>
          <a:prstGeom prst="rect">
            <a:avLst/>
          </a:prstGeom>
        </p:spPr>
      </p:pic>
      <p:pic>
        <p:nvPicPr>
          <p:cNvPr id="14" name="Picture 13">
            <a:extLst>
              <a:ext uri="{FF2B5EF4-FFF2-40B4-BE49-F238E27FC236}">
                <a16:creationId xmlns:a16="http://schemas.microsoft.com/office/drawing/2014/main" id="{4B8E137A-B7DB-A726-0A7B-9523ECF87D0A}"/>
              </a:ext>
            </a:extLst>
          </p:cNvPr>
          <p:cNvPicPr>
            <a:picLocks noChangeAspect="1"/>
          </p:cNvPicPr>
          <p:nvPr/>
        </p:nvPicPr>
        <p:blipFill>
          <a:blip r:embed="rId4"/>
          <a:stretch>
            <a:fillRect/>
          </a:stretch>
        </p:blipFill>
        <p:spPr>
          <a:xfrm>
            <a:off x="9276016" y="5486766"/>
            <a:ext cx="2324918" cy="1105187"/>
          </a:xfrm>
          <a:prstGeom prst="rect">
            <a:avLst/>
          </a:prstGeom>
        </p:spPr>
      </p:pic>
      <p:sp>
        <p:nvSpPr>
          <p:cNvPr id="15" name="TextBox 14">
            <a:extLst>
              <a:ext uri="{FF2B5EF4-FFF2-40B4-BE49-F238E27FC236}">
                <a16:creationId xmlns:a16="http://schemas.microsoft.com/office/drawing/2014/main" id="{497D611D-C5D5-3D82-FF09-6B595716CCA9}"/>
              </a:ext>
            </a:extLst>
          </p:cNvPr>
          <p:cNvSpPr txBox="1"/>
          <p:nvPr/>
        </p:nvSpPr>
        <p:spPr>
          <a:xfrm>
            <a:off x="4479402" y="2275705"/>
            <a:ext cx="3873322" cy="461665"/>
          </a:xfrm>
          <a:prstGeom prst="rect">
            <a:avLst/>
          </a:prstGeom>
          <a:noFill/>
        </p:spPr>
        <p:txBody>
          <a:bodyPr wrap="square" rtlCol="0">
            <a:spAutoFit/>
          </a:bodyPr>
          <a:lstStyle/>
          <a:p>
            <a:r>
              <a:rPr lang="en-US" sz="2400" dirty="0">
                <a:solidFill>
                  <a:srgbClr val="FF0000"/>
                </a:solidFill>
                <a:latin typeface="Algerian" panose="04020705040A02060702" pitchFamily="82" charset="0"/>
              </a:rPr>
              <a:t>Number of records : 24</a:t>
            </a:r>
          </a:p>
        </p:txBody>
      </p:sp>
      <p:pic>
        <p:nvPicPr>
          <p:cNvPr id="17" name="Picture 16">
            <a:extLst>
              <a:ext uri="{FF2B5EF4-FFF2-40B4-BE49-F238E27FC236}">
                <a16:creationId xmlns:a16="http://schemas.microsoft.com/office/drawing/2014/main" id="{C6E710B5-F5E5-9516-3F35-63EA8BBB91D1}"/>
              </a:ext>
            </a:extLst>
          </p:cNvPr>
          <p:cNvPicPr>
            <a:picLocks noChangeAspect="1"/>
          </p:cNvPicPr>
          <p:nvPr/>
        </p:nvPicPr>
        <p:blipFill rotWithShape="1">
          <a:blip r:embed="rId5"/>
          <a:srcRect l="8716" r="2516"/>
          <a:stretch/>
        </p:blipFill>
        <p:spPr>
          <a:xfrm>
            <a:off x="0" y="1409043"/>
            <a:ext cx="4479402" cy="2050006"/>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060755D-0FC6-4D01-343C-17942DA11DF4}"/>
              </a:ext>
            </a:extLst>
          </p:cNvPr>
          <p:cNvSpPr>
            <a:spLocks noGrp="1"/>
          </p:cNvSpPr>
          <p:nvPr>
            <p:ph type="title"/>
          </p:nvPr>
        </p:nvSpPr>
        <p:spPr>
          <a:xfrm>
            <a:off x="0" y="0"/>
            <a:ext cx="2183907" cy="765881"/>
          </a:xfrm>
        </p:spPr>
        <p:txBody>
          <a:bodyPr/>
          <a:lstStyle/>
          <a:p>
            <a:r>
              <a:rPr lang="en-US" dirty="0">
                <a:latin typeface="Algerian" panose="04020705040A02060702" pitchFamily="82" charset="0"/>
              </a:rPr>
              <a:t>Task 5</a:t>
            </a:r>
          </a:p>
        </p:txBody>
      </p:sp>
      <p:sp>
        <p:nvSpPr>
          <p:cNvPr id="76" name="TextBox 75">
            <a:extLst>
              <a:ext uri="{FF2B5EF4-FFF2-40B4-BE49-F238E27FC236}">
                <a16:creationId xmlns:a16="http://schemas.microsoft.com/office/drawing/2014/main" id="{F7575A7D-4E72-A1BC-3082-74EA868F48C1}"/>
              </a:ext>
            </a:extLst>
          </p:cNvPr>
          <p:cNvSpPr txBox="1"/>
          <p:nvPr/>
        </p:nvSpPr>
        <p:spPr>
          <a:xfrm>
            <a:off x="195308" y="639193"/>
            <a:ext cx="10813002" cy="1015663"/>
          </a:xfrm>
          <a:prstGeom prst="rect">
            <a:avLst/>
          </a:prstGeom>
          <a:noFill/>
        </p:spPr>
        <p:txBody>
          <a:bodyPr wrap="square" rtlCol="0">
            <a:spAutoFit/>
          </a:bodyPr>
          <a:lstStyle/>
          <a:p>
            <a:r>
              <a:rPr lang="en-US" sz="2000" dirty="0">
                <a:solidFill>
                  <a:schemeClr val="accent6"/>
                </a:solidFill>
                <a:latin typeface="Algerian" panose="04020705040A02060702" pitchFamily="82" charset="0"/>
              </a:rPr>
              <a:t>In the dataset there are some movies for which the budget and revenue columns have the value 0 . Remove the rows with 0 on both budget and revenue columns</a:t>
            </a:r>
            <a:endParaRPr lang="en-IN" sz="2000" dirty="0">
              <a:solidFill>
                <a:schemeClr val="accent6"/>
              </a:solidFill>
              <a:latin typeface="Algerian" panose="04020705040A02060702" pitchFamily="82" charset="0"/>
            </a:endParaRPr>
          </a:p>
        </p:txBody>
      </p:sp>
      <p:pic>
        <p:nvPicPr>
          <p:cNvPr id="78" name="Picture 77">
            <a:extLst>
              <a:ext uri="{FF2B5EF4-FFF2-40B4-BE49-F238E27FC236}">
                <a16:creationId xmlns:a16="http://schemas.microsoft.com/office/drawing/2014/main" id="{0B7EE80C-9A32-FCC1-DC9F-2327AD1215FB}"/>
              </a:ext>
            </a:extLst>
          </p:cNvPr>
          <p:cNvPicPr>
            <a:picLocks noChangeAspect="1"/>
          </p:cNvPicPr>
          <p:nvPr/>
        </p:nvPicPr>
        <p:blipFill rotWithShape="1">
          <a:blip r:embed="rId2"/>
          <a:srcRect l="17330" t="36368" r="56893" b="2231"/>
          <a:stretch/>
        </p:blipFill>
        <p:spPr>
          <a:xfrm>
            <a:off x="195308" y="1654856"/>
            <a:ext cx="3142696" cy="4048217"/>
          </a:xfrm>
          <a:prstGeom prst="rect">
            <a:avLst/>
          </a:prstGeom>
        </p:spPr>
      </p:pic>
      <p:pic>
        <p:nvPicPr>
          <p:cNvPr id="80" name="Picture 79">
            <a:extLst>
              <a:ext uri="{FF2B5EF4-FFF2-40B4-BE49-F238E27FC236}">
                <a16:creationId xmlns:a16="http://schemas.microsoft.com/office/drawing/2014/main" id="{B65F678C-77E0-A132-CC80-C9874832782F}"/>
              </a:ext>
            </a:extLst>
          </p:cNvPr>
          <p:cNvPicPr>
            <a:picLocks noChangeAspect="1"/>
          </p:cNvPicPr>
          <p:nvPr/>
        </p:nvPicPr>
        <p:blipFill rotWithShape="1">
          <a:blip r:embed="rId3"/>
          <a:srcRect l="17694" t="48351" r="54636" b="27950"/>
          <a:stretch/>
        </p:blipFill>
        <p:spPr>
          <a:xfrm>
            <a:off x="8623176" y="1731146"/>
            <a:ext cx="3373516" cy="1562470"/>
          </a:xfrm>
          <a:prstGeom prst="rect">
            <a:avLst/>
          </a:prstGeom>
        </p:spPr>
      </p:pic>
      <p:sp>
        <p:nvSpPr>
          <p:cNvPr id="81" name="TextBox 80">
            <a:extLst>
              <a:ext uri="{FF2B5EF4-FFF2-40B4-BE49-F238E27FC236}">
                <a16:creationId xmlns:a16="http://schemas.microsoft.com/office/drawing/2014/main" id="{040C35A0-0F4F-9F9D-B8E9-7F92F99EA7D9}"/>
              </a:ext>
            </a:extLst>
          </p:cNvPr>
          <p:cNvSpPr txBox="1"/>
          <p:nvPr/>
        </p:nvSpPr>
        <p:spPr>
          <a:xfrm>
            <a:off x="8853998" y="3647088"/>
            <a:ext cx="3240349" cy="1477328"/>
          </a:xfrm>
          <a:prstGeom prst="rect">
            <a:avLst/>
          </a:prstGeom>
          <a:noFill/>
        </p:spPr>
        <p:txBody>
          <a:bodyPr wrap="square" rtlCol="0">
            <a:spAutoFit/>
          </a:bodyPr>
          <a:lstStyle/>
          <a:p>
            <a:r>
              <a:rPr lang="en-US" dirty="0">
                <a:solidFill>
                  <a:schemeClr val="accent6"/>
                </a:solidFill>
                <a:effectLst>
                  <a:outerShdw blurRad="38100" dist="38100" dir="2700000" algn="tl">
                    <a:srgbClr val="000000">
                      <a:alpha val="43137"/>
                    </a:srgbClr>
                  </a:outerShdw>
                </a:effectLst>
                <a:latin typeface="Algerian" panose="04020705040A02060702" pitchFamily="82" charset="0"/>
              </a:rPr>
              <a:t>After dropping revenue and budget column which has 0…there are no record with 0 in those both columns.</a:t>
            </a:r>
            <a:endParaRPr lang="en-IN" dirty="0">
              <a:solidFill>
                <a:schemeClr val="accent6"/>
              </a:solidFill>
              <a:effectLst>
                <a:outerShdw blurRad="38100" dist="38100" dir="2700000" algn="tl">
                  <a:srgbClr val="000000">
                    <a:alpha val="43137"/>
                  </a:srgbClr>
                </a:outerShdw>
              </a:effectLst>
              <a:latin typeface="Algerian" panose="04020705040A02060702" pitchFamily="82" charset="0"/>
            </a:endParaRPr>
          </a:p>
        </p:txBody>
      </p:sp>
      <p:pic>
        <p:nvPicPr>
          <p:cNvPr id="4098" name="Picture 2" descr="Cleaning Data in Python. While spreadsheet programs and text… | by  Obalanatosin | Medium">
            <a:extLst>
              <a:ext uri="{FF2B5EF4-FFF2-40B4-BE49-F238E27FC236}">
                <a16:creationId xmlns:a16="http://schemas.microsoft.com/office/drawing/2014/main" id="{A75981E5-FBA1-1D9E-7272-05FAF8D50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753" y="2294049"/>
            <a:ext cx="4056584" cy="249850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EBB19AA9-46C1-D4D2-F17B-1BD5130F17D8}"/>
              </a:ext>
            </a:extLst>
          </p:cNvPr>
          <p:cNvSpPr txBox="1"/>
          <p:nvPr/>
        </p:nvSpPr>
        <p:spPr>
          <a:xfrm>
            <a:off x="0" y="5702556"/>
            <a:ext cx="3254188" cy="369332"/>
          </a:xfrm>
          <a:prstGeom prst="rect">
            <a:avLst/>
          </a:prstGeom>
          <a:noFill/>
        </p:spPr>
        <p:txBody>
          <a:bodyPr wrap="square" rtlCol="0">
            <a:spAutoFit/>
          </a:bodyPr>
          <a:lstStyle/>
          <a:p>
            <a:r>
              <a:rPr lang="en-US" dirty="0">
                <a:latin typeface="Algerian" panose="04020705040A02060702" pitchFamily="82" charset="0"/>
              </a:rPr>
              <a:t>Number of records : 1574</a:t>
            </a:r>
          </a:p>
        </p:txBody>
      </p:sp>
      <p:sp>
        <p:nvSpPr>
          <p:cNvPr id="83" name="Slide Number Placeholder 24">
            <a:extLst>
              <a:ext uri="{FF2B5EF4-FFF2-40B4-BE49-F238E27FC236}">
                <a16:creationId xmlns:a16="http://schemas.microsoft.com/office/drawing/2014/main" id="{1E648884-3089-5B65-1D4B-6CF001817623}"/>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7</a:t>
            </a:fld>
            <a:endParaRPr lang="en-US" dirty="0"/>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55BB59F2-D6FD-9EF3-46A2-FA7A5F32D1CE}"/>
              </a:ext>
            </a:extLst>
          </p:cNvPr>
          <p:cNvSpPr>
            <a:spLocks noGrp="1"/>
          </p:cNvSpPr>
          <p:nvPr>
            <p:ph type="title"/>
          </p:nvPr>
        </p:nvSpPr>
        <p:spPr>
          <a:xfrm>
            <a:off x="2831977" y="3"/>
            <a:ext cx="2183907" cy="783636"/>
          </a:xfrm>
        </p:spPr>
        <p:txBody>
          <a:bodyPr/>
          <a:lstStyle/>
          <a:p>
            <a:r>
              <a:rPr lang="en-US" dirty="0">
                <a:latin typeface="Algerian" panose="04020705040A02060702" pitchFamily="82" charset="0"/>
              </a:rPr>
              <a:t>Task 6</a:t>
            </a:r>
          </a:p>
        </p:txBody>
      </p:sp>
      <p:sp>
        <p:nvSpPr>
          <p:cNvPr id="31" name="TextBox 30">
            <a:extLst>
              <a:ext uri="{FF2B5EF4-FFF2-40B4-BE49-F238E27FC236}">
                <a16:creationId xmlns:a16="http://schemas.microsoft.com/office/drawing/2014/main" id="{6CA73F7B-2FAE-0EB9-890F-ED884B7A5859}"/>
              </a:ext>
            </a:extLst>
          </p:cNvPr>
          <p:cNvSpPr txBox="1"/>
          <p:nvPr/>
        </p:nvSpPr>
        <p:spPr>
          <a:xfrm>
            <a:off x="3456373" y="702268"/>
            <a:ext cx="8735627" cy="523220"/>
          </a:xfrm>
          <a:prstGeom prst="rect">
            <a:avLst/>
          </a:prstGeom>
          <a:noFill/>
        </p:spPr>
        <p:txBody>
          <a:bodyPr wrap="square" rtlCol="0">
            <a:spAutoFit/>
          </a:bodyPr>
          <a:lstStyle/>
          <a:p>
            <a:r>
              <a:rPr lang="en-US" sz="2800" dirty="0">
                <a:solidFill>
                  <a:schemeClr val="accent6"/>
                </a:solidFill>
                <a:latin typeface="Algerian" panose="04020705040A02060702" pitchFamily="82" charset="0"/>
              </a:rPr>
              <a:t>A)List the top 10 movies with highest revenue</a:t>
            </a:r>
            <a:endParaRPr lang="en-IN" sz="2800" dirty="0">
              <a:solidFill>
                <a:schemeClr val="accent6"/>
              </a:solidFill>
              <a:latin typeface="Algerian" panose="04020705040A02060702" pitchFamily="82" charset="0"/>
            </a:endParaRPr>
          </a:p>
        </p:txBody>
      </p:sp>
      <p:pic>
        <p:nvPicPr>
          <p:cNvPr id="32" name="Picture 2" descr="Highest-Grossing Hollywood Films At The Worldwide Box Office">
            <a:extLst>
              <a:ext uri="{FF2B5EF4-FFF2-40B4-BE49-F238E27FC236}">
                <a16:creationId xmlns:a16="http://schemas.microsoft.com/office/drawing/2014/main" id="{F5AE521E-238C-D5F5-5846-E822D8D40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09" y="4432057"/>
            <a:ext cx="4270160" cy="240211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6948CC95-526A-AE1C-D024-CB5C8935B860}"/>
              </a:ext>
            </a:extLst>
          </p:cNvPr>
          <p:cNvPicPr>
            <a:picLocks noChangeAspect="1"/>
          </p:cNvPicPr>
          <p:nvPr/>
        </p:nvPicPr>
        <p:blipFill rotWithShape="1">
          <a:blip r:embed="rId3"/>
          <a:srcRect l="17694" t="42022" r="28204" b="10310"/>
          <a:stretch/>
        </p:blipFill>
        <p:spPr>
          <a:xfrm>
            <a:off x="0" y="1173042"/>
            <a:ext cx="6596109" cy="3142695"/>
          </a:xfrm>
          <a:prstGeom prst="rect">
            <a:avLst/>
          </a:prstGeom>
        </p:spPr>
      </p:pic>
      <p:pic>
        <p:nvPicPr>
          <p:cNvPr id="40" name="Picture 39">
            <a:extLst>
              <a:ext uri="{FF2B5EF4-FFF2-40B4-BE49-F238E27FC236}">
                <a16:creationId xmlns:a16="http://schemas.microsoft.com/office/drawing/2014/main" id="{53EC818F-4AFA-AD1A-4E75-E0644357C446}"/>
              </a:ext>
            </a:extLst>
          </p:cNvPr>
          <p:cNvPicPr>
            <a:picLocks noChangeAspect="1"/>
          </p:cNvPicPr>
          <p:nvPr/>
        </p:nvPicPr>
        <p:blipFill rotWithShape="1">
          <a:blip r:embed="rId4"/>
          <a:srcRect l="17475" t="36232" r="30534" b="360"/>
          <a:stretch/>
        </p:blipFill>
        <p:spPr>
          <a:xfrm>
            <a:off x="4900474" y="2653764"/>
            <a:ext cx="7176117" cy="4180406"/>
          </a:xfrm>
          <a:prstGeom prst="rect">
            <a:avLst/>
          </a:prstGeom>
        </p:spPr>
      </p:pic>
      <p:sp>
        <p:nvSpPr>
          <p:cNvPr id="41" name="TextBox 40">
            <a:extLst>
              <a:ext uri="{FF2B5EF4-FFF2-40B4-BE49-F238E27FC236}">
                <a16:creationId xmlns:a16="http://schemas.microsoft.com/office/drawing/2014/main" id="{739F9823-1E89-681B-5155-FDF2B52A3AA2}"/>
              </a:ext>
            </a:extLst>
          </p:cNvPr>
          <p:cNvSpPr txBox="1"/>
          <p:nvPr/>
        </p:nvSpPr>
        <p:spPr>
          <a:xfrm>
            <a:off x="5896252" y="1830847"/>
            <a:ext cx="7176116" cy="523220"/>
          </a:xfrm>
          <a:prstGeom prst="rect">
            <a:avLst/>
          </a:prstGeom>
          <a:noFill/>
        </p:spPr>
        <p:txBody>
          <a:bodyPr wrap="square" rtlCol="0">
            <a:spAutoFit/>
          </a:bodyPr>
          <a:lstStyle/>
          <a:p>
            <a:r>
              <a:rPr lang="en-US" sz="2800" dirty="0">
                <a:solidFill>
                  <a:schemeClr val="accent1">
                    <a:lumMod val="50000"/>
                  </a:schemeClr>
                </a:solidFill>
                <a:latin typeface="Algerian" panose="04020705040A02060702" pitchFamily="82" charset="0"/>
              </a:rPr>
              <a:t>Avatar has the highest revenue</a:t>
            </a:r>
            <a:endParaRPr lang="en-IN" sz="2800" dirty="0">
              <a:solidFill>
                <a:schemeClr val="accent1">
                  <a:lumMod val="50000"/>
                </a:schemeClr>
              </a:solidFill>
              <a:latin typeface="Algerian" panose="04020705040A02060702" pitchFamily="82" charset="0"/>
            </a:endParaRPr>
          </a:p>
        </p:txBody>
      </p:sp>
      <p:sp>
        <p:nvSpPr>
          <p:cNvPr id="42" name="Slide Number Placeholder 24">
            <a:extLst>
              <a:ext uri="{FF2B5EF4-FFF2-40B4-BE49-F238E27FC236}">
                <a16:creationId xmlns:a16="http://schemas.microsoft.com/office/drawing/2014/main" id="{D2046A15-7CE2-D4A7-D19D-D6CCB45110C7}"/>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502887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55BB59F2-D6FD-9EF3-46A2-FA7A5F32D1CE}"/>
              </a:ext>
            </a:extLst>
          </p:cNvPr>
          <p:cNvSpPr>
            <a:spLocks noGrp="1"/>
          </p:cNvSpPr>
          <p:nvPr>
            <p:ph type="title"/>
          </p:nvPr>
        </p:nvSpPr>
        <p:spPr>
          <a:xfrm>
            <a:off x="2831977" y="3"/>
            <a:ext cx="2183907" cy="783636"/>
          </a:xfrm>
        </p:spPr>
        <p:txBody>
          <a:bodyPr/>
          <a:lstStyle/>
          <a:p>
            <a:r>
              <a:rPr lang="en-US" dirty="0">
                <a:latin typeface="Algerian" panose="04020705040A02060702" pitchFamily="82" charset="0"/>
              </a:rPr>
              <a:t>Task 6</a:t>
            </a:r>
          </a:p>
        </p:txBody>
      </p:sp>
      <p:sp>
        <p:nvSpPr>
          <p:cNvPr id="31" name="TextBox 30">
            <a:extLst>
              <a:ext uri="{FF2B5EF4-FFF2-40B4-BE49-F238E27FC236}">
                <a16:creationId xmlns:a16="http://schemas.microsoft.com/office/drawing/2014/main" id="{6CA73F7B-2FAE-0EB9-890F-ED884B7A5859}"/>
              </a:ext>
            </a:extLst>
          </p:cNvPr>
          <p:cNvSpPr txBox="1"/>
          <p:nvPr/>
        </p:nvSpPr>
        <p:spPr>
          <a:xfrm>
            <a:off x="3456373" y="675635"/>
            <a:ext cx="8735627" cy="523220"/>
          </a:xfrm>
          <a:prstGeom prst="rect">
            <a:avLst/>
          </a:prstGeom>
          <a:noFill/>
        </p:spPr>
        <p:txBody>
          <a:bodyPr wrap="square" rtlCol="0">
            <a:spAutoFit/>
          </a:bodyPr>
          <a:lstStyle/>
          <a:p>
            <a:r>
              <a:rPr lang="en-US" sz="2800" dirty="0">
                <a:solidFill>
                  <a:schemeClr val="accent6"/>
                </a:solidFill>
                <a:latin typeface="Algerian" panose="04020705040A02060702" pitchFamily="82" charset="0"/>
              </a:rPr>
              <a:t>B)List the top 10 movies with Least budget</a:t>
            </a:r>
            <a:endParaRPr lang="en-IN" sz="2800" dirty="0">
              <a:solidFill>
                <a:schemeClr val="accent6"/>
              </a:solidFill>
              <a:latin typeface="Algerian" panose="04020705040A02060702" pitchFamily="82" charset="0"/>
            </a:endParaRPr>
          </a:p>
        </p:txBody>
      </p:sp>
      <p:pic>
        <p:nvPicPr>
          <p:cNvPr id="5" name="Picture 4">
            <a:extLst>
              <a:ext uri="{FF2B5EF4-FFF2-40B4-BE49-F238E27FC236}">
                <a16:creationId xmlns:a16="http://schemas.microsoft.com/office/drawing/2014/main" id="{0EDA0CC4-3B60-DCEF-FBEB-81761753E057}"/>
              </a:ext>
            </a:extLst>
          </p:cNvPr>
          <p:cNvPicPr>
            <a:picLocks noChangeAspect="1"/>
          </p:cNvPicPr>
          <p:nvPr/>
        </p:nvPicPr>
        <p:blipFill rotWithShape="1">
          <a:blip r:embed="rId2"/>
          <a:srcRect l="17621" t="34616" r="38471" b="17986"/>
          <a:stretch/>
        </p:blipFill>
        <p:spPr>
          <a:xfrm>
            <a:off x="0" y="1091954"/>
            <a:ext cx="5353235" cy="3124940"/>
          </a:xfrm>
          <a:prstGeom prst="rect">
            <a:avLst/>
          </a:prstGeom>
        </p:spPr>
      </p:pic>
      <p:pic>
        <p:nvPicPr>
          <p:cNvPr id="7" name="Picture 6">
            <a:extLst>
              <a:ext uri="{FF2B5EF4-FFF2-40B4-BE49-F238E27FC236}">
                <a16:creationId xmlns:a16="http://schemas.microsoft.com/office/drawing/2014/main" id="{B66E8F48-153A-7647-DD23-CF92278D725D}"/>
              </a:ext>
            </a:extLst>
          </p:cNvPr>
          <p:cNvPicPr>
            <a:picLocks noChangeAspect="1"/>
          </p:cNvPicPr>
          <p:nvPr/>
        </p:nvPicPr>
        <p:blipFill rotWithShape="1">
          <a:blip r:embed="rId3"/>
          <a:srcRect l="17840" t="36097" r="33155"/>
          <a:stretch/>
        </p:blipFill>
        <p:spPr>
          <a:xfrm>
            <a:off x="5015884" y="2654424"/>
            <a:ext cx="7176116" cy="4213114"/>
          </a:xfrm>
          <a:prstGeom prst="rect">
            <a:avLst/>
          </a:prstGeom>
        </p:spPr>
      </p:pic>
      <p:pic>
        <p:nvPicPr>
          <p:cNvPr id="8" name="Picture 7">
            <a:extLst>
              <a:ext uri="{FF2B5EF4-FFF2-40B4-BE49-F238E27FC236}">
                <a16:creationId xmlns:a16="http://schemas.microsoft.com/office/drawing/2014/main" id="{E0088B30-D2F6-A048-43F7-60BA95C98D7D}"/>
              </a:ext>
            </a:extLst>
          </p:cNvPr>
          <p:cNvPicPr>
            <a:picLocks noChangeAspect="1"/>
          </p:cNvPicPr>
          <p:nvPr/>
        </p:nvPicPr>
        <p:blipFill>
          <a:blip r:embed="rId4"/>
          <a:stretch>
            <a:fillRect/>
          </a:stretch>
        </p:blipFill>
        <p:spPr>
          <a:xfrm>
            <a:off x="0" y="4240949"/>
            <a:ext cx="4610146" cy="2602534"/>
          </a:xfrm>
          <a:prstGeom prst="rect">
            <a:avLst/>
          </a:prstGeom>
        </p:spPr>
      </p:pic>
      <p:sp>
        <p:nvSpPr>
          <p:cNvPr id="10" name="TextBox 9">
            <a:extLst>
              <a:ext uri="{FF2B5EF4-FFF2-40B4-BE49-F238E27FC236}">
                <a16:creationId xmlns:a16="http://schemas.microsoft.com/office/drawing/2014/main" id="{5FDD985B-0206-A1B6-CB1F-76B7556CBE18}"/>
              </a:ext>
            </a:extLst>
          </p:cNvPr>
          <p:cNvSpPr txBox="1"/>
          <p:nvPr/>
        </p:nvSpPr>
        <p:spPr>
          <a:xfrm>
            <a:off x="5265938" y="1715437"/>
            <a:ext cx="7176116" cy="523220"/>
          </a:xfrm>
          <a:prstGeom prst="rect">
            <a:avLst/>
          </a:prstGeom>
          <a:noFill/>
        </p:spPr>
        <p:txBody>
          <a:bodyPr wrap="square" rtlCol="0">
            <a:spAutoFit/>
          </a:bodyPr>
          <a:lstStyle/>
          <a:p>
            <a:r>
              <a:rPr lang="en-US" sz="2800" dirty="0">
                <a:solidFill>
                  <a:schemeClr val="accent1">
                    <a:lumMod val="50000"/>
                  </a:schemeClr>
                </a:solidFill>
                <a:latin typeface="Algerian" panose="04020705040A02060702" pitchFamily="82" charset="0"/>
              </a:rPr>
              <a:t>Modern times has the lowest budget</a:t>
            </a:r>
            <a:endParaRPr lang="en-IN" sz="2800" dirty="0">
              <a:solidFill>
                <a:schemeClr val="accent1">
                  <a:lumMod val="50000"/>
                </a:schemeClr>
              </a:solidFill>
              <a:latin typeface="Algerian" panose="04020705040A02060702" pitchFamily="82" charset="0"/>
            </a:endParaRPr>
          </a:p>
        </p:txBody>
      </p:sp>
      <p:sp>
        <p:nvSpPr>
          <p:cNvPr id="11" name="Slide Number Placeholder 24">
            <a:extLst>
              <a:ext uri="{FF2B5EF4-FFF2-40B4-BE49-F238E27FC236}">
                <a16:creationId xmlns:a16="http://schemas.microsoft.com/office/drawing/2014/main" id="{B55C95A4-D1CF-2CF5-0891-469E22F7531E}"/>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350542331"/>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{D30C3996-7AF3-43D8-B2F6-5173DE412114}tf78438558_win32</Template>
  <TotalTime>182</TotalTime>
  <Words>714</Words>
  <Application>Microsoft Office PowerPoint</Application>
  <PresentationFormat>Widescreen</PresentationFormat>
  <Paragraphs>80</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Arial</vt:lpstr>
      <vt:lpstr>Arial Black</vt:lpstr>
      <vt:lpstr>Calibri</vt:lpstr>
      <vt:lpstr>Gadugi</vt:lpstr>
      <vt:lpstr>Sabon Next LT</vt:lpstr>
      <vt:lpstr>Söhne</vt:lpstr>
      <vt:lpstr>Wingdings</vt:lpstr>
      <vt:lpstr>Custom</vt:lpstr>
      <vt:lpstr>Data Analysis  on  TMDB Movie data </vt:lpstr>
      <vt:lpstr>Objective</vt:lpstr>
      <vt:lpstr>Task 1                     Load the dataset in the python notebook and display the number of rows and columns in the data set. Display the title and genres for the first 50 movies in dataset</vt:lpstr>
      <vt:lpstr>Task 2</vt:lpstr>
      <vt:lpstr>Task 3</vt:lpstr>
      <vt:lpstr>Task 4</vt:lpstr>
      <vt:lpstr>Task 5</vt:lpstr>
      <vt:lpstr>Task 6</vt:lpstr>
      <vt:lpstr>Task 6</vt:lpstr>
      <vt:lpstr>Task 7</vt:lpstr>
      <vt:lpstr>Task 8</vt:lpstr>
      <vt:lpstr>Task 9</vt:lpstr>
      <vt:lpstr>Task 10</vt:lpstr>
      <vt:lpstr>Task 10</vt:lpstr>
      <vt:lpstr>Task 11</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TMDB Movie data </dc:title>
  <dc:subject/>
  <dc:creator>Ragul</dc:creator>
  <cp:lastModifiedBy>Ragul</cp:lastModifiedBy>
  <cp:revision>10</cp:revision>
  <dcterms:created xsi:type="dcterms:W3CDTF">2023-10-16T08:47:47Z</dcterms:created>
  <dcterms:modified xsi:type="dcterms:W3CDTF">2023-10-17T14:52:49Z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